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2.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comment3.xml" ContentType="application/vnd.openxmlformats-officedocument.presentationml.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54.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 id="2147483679" r:id="rId2"/>
    <p:sldMasterId id="2147483690" r:id="rId3"/>
  </p:sldMasterIdLst>
  <p:notesMasterIdLst>
    <p:notesMasterId r:id="rId66"/>
  </p:notesMasterIdLst>
  <p:handoutMasterIdLst>
    <p:handoutMasterId r:id="rId67"/>
  </p:handoutMasterIdLst>
  <p:sldIdLst>
    <p:sldId id="430" r:id="rId4"/>
    <p:sldId id="338" r:id="rId5"/>
    <p:sldId id="469" r:id="rId6"/>
    <p:sldId id="472" r:id="rId7"/>
    <p:sldId id="431" r:id="rId8"/>
    <p:sldId id="432" r:id="rId9"/>
    <p:sldId id="434" r:id="rId10"/>
    <p:sldId id="435" r:id="rId11"/>
    <p:sldId id="436" r:id="rId12"/>
    <p:sldId id="437" r:id="rId13"/>
    <p:sldId id="439" r:id="rId14"/>
    <p:sldId id="440" r:id="rId15"/>
    <p:sldId id="442" r:id="rId16"/>
    <p:sldId id="443" r:id="rId17"/>
    <p:sldId id="457" r:id="rId18"/>
    <p:sldId id="445" r:id="rId19"/>
    <p:sldId id="446" r:id="rId20"/>
    <p:sldId id="447" r:id="rId21"/>
    <p:sldId id="448" r:id="rId22"/>
    <p:sldId id="449" r:id="rId23"/>
    <p:sldId id="452" r:id="rId24"/>
    <p:sldId id="453" r:id="rId25"/>
    <p:sldId id="474" r:id="rId26"/>
    <p:sldId id="454" r:id="rId27"/>
    <p:sldId id="455" r:id="rId28"/>
    <p:sldId id="473" r:id="rId29"/>
    <p:sldId id="317" r:id="rId30"/>
    <p:sldId id="456" r:id="rId31"/>
    <p:sldId id="402" r:id="rId32"/>
    <p:sldId id="422" r:id="rId33"/>
    <p:sldId id="384" r:id="rId34"/>
    <p:sldId id="399" r:id="rId35"/>
    <p:sldId id="404" r:id="rId36"/>
    <p:sldId id="419" r:id="rId37"/>
    <p:sldId id="423" r:id="rId38"/>
    <p:sldId id="400" r:id="rId39"/>
    <p:sldId id="462" r:id="rId40"/>
    <p:sldId id="481" r:id="rId41"/>
    <p:sldId id="396" r:id="rId42"/>
    <p:sldId id="466" r:id="rId43"/>
    <p:sldId id="390" r:id="rId44"/>
    <p:sldId id="424" r:id="rId45"/>
    <p:sldId id="397" r:id="rId46"/>
    <p:sldId id="426" r:id="rId47"/>
    <p:sldId id="464" r:id="rId48"/>
    <p:sldId id="463" r:id="rId49"/>
    <p:sldId id="471" r:id="rId50"/>
    <p:sldId id="418" r:id="rId51"/>
    <p:sldId id="476" r:id="rId52"/>
    <p:sldId id="415" r:id="rId53"/>
    <p:sldId id="416" r:id="rId54"/>
    <p:sldId id="484" r:id="rId55"/>
    <p:sldId id="475" r:id="rId56"/>
    <p:sldId id="417" r:id="rId57"/>
    <p:sldId id="479" r:id="rId58"/>
    <p:sldId id="480" r:id="rId59"/>
    <p:sldId id="483" r:id="rId60"/>
    <p:sldId id="357" r:id="rId61"/>
    <p:sldId id="389" r:id="rId62"/>
    <p:sldId id="429" r:id="rId63"/>
    <p:sldId id="428" r:id="rId64"/>
    <p:sldId id="380" r:id="rId6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67">
          <p15:clr>
            <a:srgbClr val="A4A3A4"/>
          </p15:clr>
        </p15:guide>
        <p15:guide id="2" pos="129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nda Lopez" initials="BL" lastIdx="28" clrIdx="0">
    <p:extLst/>
  </p:cmAuthor>
  <p:cmAuthor id="2" name="Charlene Contreras" initials="CC" lastIdx="12" clrIdx="1">
    <p:extLst/>
  </p:cmAuthor>
  <p:cmAuthor id="3" name="Angelo J. Bellomo" initials="AJB"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7C00"/>
    <a:srgbClr val="418FDE"/>
    <a:srgbClr val="CC99FF"/>
    <a:srgbClr val="00205B"/>
    <a:srgbClr val="EEB111"/>
    <a:srgbClr val="EEECE1"/>
    <a:srgbClr val="F2C104"/>
    <a:srgbClr val="FFCB02"/>
    <a:srgbClr val="D29C0F"/>
    <a:srgbClr val="D5C8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22463" autoAdjust="0"/>
    <p:restoredTop sz="68571" autoAdjust="0"/>
  </p:normalViewPr>
  <p:slideViewPr>
    <p:cSldViewPr snapToGrid="0" snapToObjects="1" showGuides="1">
      <p:cViewPr varScale="1">
        <p:scale>
          <a:sx n="64" d="100"/>
          <a:sy n="64" d="100"/>
        </p:scale>
        <p:origin x="2016" y="78"/>
      </p:cViewPr>
      <p:guideLst>
        <p:guide orient="horz" pos="2567"/>
        <p:guide pos="129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0" d="100"/>
        <a:sy n="160" d="100"/>
      </p:scale>
      <p:origin x="0" y="553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E:\Toxic%20Threats%20Strike%20Team\FF%20-%20Community%20Profile%20Data.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E:\Toxic%20Threats%20Strike%20Team\FF%20-%20Community%20Profile%20Data.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E:\Toxic%20Threats%20Strike%20Team\FF%20-%20Community%20Profile%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Toxic%20Threats%20Strike%20Team\FF%20-%20Community%20Profile%20Da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Toxic%20Threats%20Strike%20Team\FF%20-%20Community%20Profile%20Dat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Toxic%20Threats%20Strike%20Team\FF%20-%20Community%20Profile%20Dat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Toxic%20Threats%20Strike%20Team\FF%20-%20Community%20Profile%20Dat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Toxic%20Threats%20Strike%20Team\FF%20-%20Community%20Profile%20Data.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E:\Toxic%20Threats%20Strike%20Team\FF%20-%20Community%20Profile%20Data.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E:\Toxic%20Threats%20Strike%20Team\FF%20-%20Community%20Profile%20Data.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E:\Toxic%20Threats%20Strike%20Team\FF%20-%20Community%20Profile%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Average Household Size</a:t>
            </a:r>
          </a:p>
        </c:rich>
      </c:tx>
      <c:overlay val="0"/>
      <c:spPr>
        <a:noFill/>
        <a:ln>
          <a:noFill/>
        </a:ln>
        <a:effectLst/>
      </c:spPr>
    </c:title>
    <c:autoTitleDeleted val="0"/>
    <c:plotArea>
      <c:layout/>
      <c:barChart>
        <c:barDir val="col"/>
        <c:grouping val="clustered"/>
        <c:varyColors val="0"/>
        <c:ser>
          <c:idx val="0"/>
          <c:order val="0"/>
          <c:tx>
            <c:strRef>
              <c:f>Sheet2!$B$1</c:f>
              <c:strCache>
                <c:ptCount val="1"/>
                <c:pt idx="0">
                  <c:v>Florence - Firestone</c:v>
                </c:pt>
              </c:strCache>
            </c:strRef>
          </c:tx>
          <c:spPr>
            <a:solidFill>
              <a:schemeClr val="accent1">
                <a:lumMod val="5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Sheet2!$A$13</c:f>
              <c:numCache>
                <c:formatCode>General</c:formatCode>
                <c:ptCount val="1"/>
              </c:numCache>
            </c:numRef>
          </c:cat>
          <c:val>
            <c:numRef>
              <c:f>Sheet2!$B$14</c:f>
              <c:numCache>
                <c:formatCode>General</c:formatCode>
                <c:ptCount val="1"/>
                <c:pt idx="0">
                  <c:v>4.38</c:v>
                </c:pt>
              </c:numCache>
            </c:numRef>
          </c:val>
          <c:extLst>
            <c:ext xmlns:c16="http://schemas.microsoft.com/office/drawing/2014/chart" uri="{C3380CC4-5D6E-409C-BE32-E72D297353CC}">
              <c16:uniqueId val="{00000000-AC1B-416F-BB06-E3BBD0C406BF}"/>
            </c:ext>
          </c:extLst>
        </c:ser>
        <c:ser>
          <c:idx val="1"/>
          <c:order val="1"/>
          <c:tx>
            <c:strRef>
              <c:f>Sheet2!$C$1</c:f>
              <c:strCache>
                <c:ptCount val="1"/>
                <c:pt idx="0">
                  <c:v>Los Angeles County</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Sheet2!$A$13</c:f>
              <c:numCache>
                <c:formatCode>General</c:formatCode>
                <c:ptCount val="1"/>
              </c:numCache>
            </c:numRef>
          </c:cat>
          <c:val>
            <c:numRef>
              <c:f>Sheet2!$C$14</c:f>
              <c:numCache>
                <c:formatCode>0.00</c:formatCode>
                <c:ptCount val="1"/>
                <c:pt idx="0">
                  <c:v>3.02</c:v>
                </c:pt>
              </c:numCache>
            </c:numRef>
          </c:val>
          <c:extLst>
            <c:ext xmlns:c16="http://schemas.microsoft.com/office/drawing/2014/chart" uri="{C3380CC4-5D6E-409C-BE32-E72D297353CC}">
              <c16:uniqueId val="{00000001-AC1B-416F-BB06-E3BBD0C406BF}"/>
            </c:ext>
          </c:extLst>
        </c:ser>
        <c:dLbls>
          <c:dLblPos val="inEnd"/>
          <c:showLegendKey val="0"/>
          <c:showVal val="1"/>
          <c:showCatName val="0"/>
          <c:showSerName val="0"/>
          <c:showPercent val="0"/>
          <c:showBubbleSize val="0"/>
        </c:dLbls>
        <c:gapWidth val="65"/>
        <c:axId val="162559488"/>
        <c:axId val="162561024"/>
        <c:extLst>
          <c:ext xmlns:c15="http://schemas.microsoft.com/office/drawing/2012/chart" uri="{02D57815-91ED-43cb-92C2-25804820EDAC}">
            <c15:filteredBarSeries>
              <c15:ser>
                <c:idx val="2"/>
                <c:order val="2"/>
                <c:tx>
                  <c:strRef>
                    <c:extLst>
                      <c:ext uri="{02D57815-91ED-43cb-92C2-25804820EDAC}">
                        <c15:formulaRef>
                          <c15:sqref>Sheet2!$D$1</c15:sqref>
                        </c15:formulaRef>
                      </c:ext>
                    </c:extLst>
                    <c:strCache>
                      <c:ptCount val="1"/>
                      <c:pt idx="0">
                        <c:v>United States</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numRef>
                    <c:extLst>
                      <c:ext uri="{02D57815-91ED-43cb-92C2-25804820EDAC}">
                        <c15:formulaRef>
                          <c15:sqref>Sheet2!$A$13</c15:sqref>
                        </c15:formulaRef>
                      </c:ext>
                    </c:extLst>
                    <c:numCache>
                      <c:formatCode>General</c:formatCode>
                      <c:ptCount val="1"/>
                    </c:numCache>
                  </c:numRef>
                </c:cat>
                <c:val>
                  <c:numRef>
                    <c:extLst>
                      <c:ext uri="{02D57815-91ED-43cb-92C2-25804820EDAC}">
                        <c15:formulaRef>
                          <c15:sqref>Sheet2!$D$14</c15:sqref>
                        </c15:formulaRef>
                      </c:ext>
                    </c:extLst>
                    <c:numCache>
                      <c:formatCode>0.00</c:formatCode>
                      <c:ptCount val="1"/>
                      <c:pt idx="0">
                        <c:v>2.63</c:v>
                      </c:pt>
                    </c:numCache>
                  </c:numRef>
                </c:val>
                <c:extLst>
                  <c:ext xmlns:c16="http://schemas.microsoft.com/office/drawing/2014/chart" uri="{C3380CC4-5D6E-409C-BE32-E72D297353CC}">
                    <c16:uniqueId val="{00000002-AC1B-416F-BB06-E3BBD0C406BF}"/>
                  </c:ext>
                </c:extLst>
              </c15:ser>
            </c15:filteredBarSeries>
          </c:ext>
        </c:extLst>
      </c:barChart>
      <c:catAx>
        <c:axId val="16255948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62561024"/>
        <c:crosses val="autoZero"/>
        <c:auto val="1"/>
        <c:lblAlgn val="ctr"/>
        <c:lblOffset val="100"/>
        <c:noMultiLvlLbl val="0"/>
      </c:catAx>
      <c:valAx>
        <c:axId val="162561024"/>
        <c:scaling>
          <c:orientation val="minMax"/>
        </c:scaling>
        <c:delete val="1"/>
        <c:axPos val="l"/>
        <c:numFmt formatCode="General" sourceLinked="1"/>
        <c:majorTickMark val="none"/>
        <c:minorTickMark val="none"/>
        <c:tickLblPos val="nextTo"/>
        <c:crossAx val="16255948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Life Expectancy</a:t>
            </a:r>
          </a:p>
        </c:rich>
      </c:tx>
      <c:overlay val="0"/>
      <c:spPr>
        <a:noFill/>
        <a:ln>
          <a:noFill/>
        </a:ln>
        <a:effectLst/>
      </c:spPr>
    </c:title>
    <c:autoTitleDeleted val="0"/>
    <c:plotArea>
      <c:layout/>
      <c:barChart>
        <c:barDir val="col"/>
        <c:grouping val="clustered"/>
        <c:varyColors val="0"/>
        <c:ser>
          <c:idx val="0"/>
          <c:order val="0"/>
          <c:tx>
            <c:strRef>
              <c:f>Sheet2!$B$30</c:f>
              <c:strCache>
                <c:ptCount val="1"/>
              </c:strCache>
            </c:strRef>
          </c:tx>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spPr>
              <a:solidFill>
                <a:schemeClr val="accent1">
                  <a:lumMod val="50000"/>
                  <a:alpha val="85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1-DF12-436C-94AA-A19D8652DE62}"/>
              </c:ext>
            </c:extLst>
          </c:dPt>
          <c:dPt>
            <c:idx val="1"/>
            <c:invertIfNegative val="0"/>
            <c:bubble3D val="0"/>
            <c:spPr>
              <a:solidFill>
                <a:schemeClr val="accent2">
                  <a:alpha val="85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3-DF12-436C-94AA-A19D8652DE62}"/>
              </c:ext>
            </c:extLst>
          </c:dPt>
          <c:dLbls>
            <c:dLbl>
              <c:idx val="0"/>
              <c:tx>
                <c:rich>
                  <a:bodyPr/>
                  <a:lstStyle/>
                  <a:p>
                    <a:r>
                      <a:rPr lang="en-US"/>
                      <a:t>76.7</a:t>
                    </a:r>
                  </a:p>
                  <a:p>
                    <a:r>
                      <a:rPr lang="en-US"/>
                      <a:t>Yrs Old</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F12-436C-94AA-A19D8652DE62}"/>
                </c:ext>
              </c:extLst>
            </c:dLbl>
            <c:dLbl>
              <c:idx val="1"/>
              <c:tx>
                <c:rich>
                  <a:bodyPr/>
                  <a:lstStyle/>
                  <a:p>
                    <a:r>
                      <a:rPr lang="en-US"/>
                      <a:t>80.3</a:t>
                    </a:r>
                  </a:p>
                  <a:p>
                    <a:r>
                      <a:rPr lang="en-US"/>
                      <a:t>Yrs Old</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F12-436C-94AA-A19D8652DE6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Sheet2!$A$31:$A$32</c:f>
              <c:strCache>
                <c:ptCount val="2"/>
                <c:pt idx="0">
                  <c:v>Florence - Firestone</c:v>
                </c:pt>
                <c:pt idx="1">
                  <c:v>Los Angeles County</c:v>
                </c:pt>
              </c:strCache>
            </c:strRef>
          </c:cat>
          <c:val>
            <c:numRef>
              <c:f>Sheet2!$B$31:$B$32</c:f>
              <c:numCache>
                <c:formatCode>General</c:formatCode>
                <c:ptCount val="2"/>
                <c:pt idx="0">
                  <c:v>76.7</c:v>
                </c:pt>
                <c:pt idx="1">
                  <c:v>80.3</c:v>
                </c:pt>
              </c:numCache>
            </c:numRef>
          </c:val>
          <c:extLst>
            <c:ext xmlns:c16="http://schemas.microsoft.com/office/drawing/2014/chart" uri="{C3380CC4-5D6E-409C-BE32-E72D297353CC}">
              <c16:uniqueId val="{00000004-DF12-436C-94AA-A19D8652DE62}"/>
            </c:ext>
          </c:extLst>
        </c:ser>
        <c:dLbls>
          <c:dLblPos val="inEnd"/>
          <c:showLegendKey val="0"/>
          <c:showVal val="1"/>
          <c:showCatName val="0"/>
          <c:showSerName val="0"/>
          <c:showPercent val="0"/>
          <c:showBubbleSize val="0"/>
        </c:dLbls>
        <c:gapWidth val="65"/>
        <c:axId val="185522432"/>
        <c:axId val="186005376"/>
      </c:barChart>
      <c:catAx>
        <c:axId val="18552243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86005376"/>
        <c:crosses val="autoZero"/>
        <c:auto val="1"/>
        <c:lblAlgn val="ctr"/>
        <c:lblOffset val="100"/>
        <c:noMultiLvlLbl val="0"/>
      </c:catAx>
      <c:valAx>
        <c:axId val="186005376"/>
        <c:scaling>
          <c:orientation val="minMax"/>
          <c:min val="50"/>
        </c:scaling>
        <c:delete val="1"/>
        <c:axPos val="l"/>
        <c:numFmt formatCode="General" sourceLinked="1"/>
        <c:majorTickMark val="none"/>
        <c:minorTickMark val="none"/>
        <c:tickLblPos val="nextTo"/>
        <c:crossAx val="18552243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Low Birth Weight</a:t>
            </a:r>
          </a:p>
        </c:rich>
      </c:tx>
      <c:overlay val="0"/>
      <c:spPr>
        <a:noFill/>
        <a:ln>
          <a:noFill/>
        </a:ln>
        <a:effectLst/>
      </c:spPr>
    </c:title>
    <c:autoTitleDeleted val="0"/>
    <c:plotArea>
      <c:layout/>
      <c:barChart>
        <c:barDir val="col"/>
        <c:grouping val="clustered"/>
        <c:varyColors val="0"/>
        <c:ser>
          <c:idx val="0"/>
          <c:order val="0"/>
          <c:tx>
            <c:strRef>
              <c:f>Sheet3!$B$8</c:f>
              <c:strCache>
                <c:ptCount val="1"/>
                <c:pt idx="0">
                  <c:v> SPA 6</c:v>
                </c:pt>
              </c:strCache>
            </c:strRef>
          </c:tx>
          <c:spPr>
            <a:solidFill>
              <a:schemeClr val="accent1">
                <a:lumMod val="5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Sheet3!$A$9</c:f>
              <c:strCache>
                <c:ptCount val="1"/>
                <c:pt idx="0">
                  <c:v>% of low weight (&lt;2,500 grams) birth (per 100 live births)</c:v>
                </c:pt>
              </c:strCache>
            </c:strRef>
          </c:cat>
          <c:val>
            <c:numRef>
              <c:f>Sheet3!$B$9</c:f>
              <c:numCache>
                <c:formatCode>0.0%</c:formatCode>
                <c:ptCount val="1"/>
                <c:pt idx="0">
                  <c:v>8.5000000000000006E-2</c:v>
                </c:pt>
              </c:numCache>
            </c:numRef>
          </c:val>
          <c:extLst>
            <c:ext xmlns:c16="http://schemas.microsoft.com/office/drawing/2014/chart" uri="{C3380CC4-5D6E-409C-BE32-E72D297353CC}">
              <c16:uniqueId val="{00000000-4602-47AE-B796-4CDA7B0F3A1D}"/>
            </c:ext>
          </c:extLst>
        </c:ser>
        <c:ser>
          <c:idx val="1"/>
          <c:order val="1"/>
          <c:tx>
            <c:strRef>
              <c:f>Sheet3!$C$8</c:f>
              <c:strCache>
                <c:ptCount val="1"/>
                <c:pt idx="0">
                  <c:v>Los Angeles County</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Sheet3!$A$9</c:f>
              <c:strCache>
                <c:ptCount val="1"/>
                <c:pt idx="0">
                  <c:v>% of low weight (&lt;2,500 grams) birth (per 100 live births)</c:v>
                </c:pt>
              </c:strCache>
            </c:strRef>
          </c:cat>
          <c:val>
            <c:numRef>
              <c:f>Sheet3!$C$9</c:f>
              <c:numCache>
                <c:formatCode>0.0%</c:formatCode>
                <c:ptCount val="1"/>
                <c:pt idx="0">
                  <c:v>7.3999999999999996E-2</c:v>
                </c:pt>
              </c:numCache>
            </c:numRef>
          </c:val>
          <c:extLst>
            <c:ext xmlns:c16="http://schemas.microsoft.com/office/drawing/2014/chart" uri="{C3380CC4-5D6E-409C-BE32-E72D297353CC}">
              <c16:uniqueId val="{00000001-4602-47AE-B796-4CDA7B0F3A1D}"/>
            </c:ext>
          </c:extLst>
        </c:ser>
        <c:dLbls>
          <c:dLblPos val="inEnd"/>
          <c:showLegendKey val="0"/>
          <c:showVal val="1"/>
          <c:showCatName val="0"/>
          <c:showSerName val="0"/>
          <c:showPercent val="0"/>
          <c:showBubbleSize val="0"/>
        </c:dLbls>
        <c:gapWidth val="65"/>
        <c:axId val="186051968"/>
        <c:axId val="186049280"/>
      </c:barChart>
      <c:catAx>
        <c:axId val="18605196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86049280"/>
        <c:crosses val="autoZero"/>
        <c:auto val="1"/>
        <c:lblAlgn val="ctr"/>
        <c:lblOffset val="100"/>
        <c:noMultiLvlLbl val="0"/>
      </c:catAx>
      <c:valAx>
        <c:axId val="186049280"/>
        <c:scaling>
          <c:orientation val="minMax"/>
          <c:min val="0"/>
        </c:scaling>
        <c:delete val="1"/>
        <c:axPos val="l"/>
        <c:numFmt formatCode="0.0%" sourceLinked="1"/>
        <c:majorTickMark val="none"/>
        <c:minorTickMark val="none"/>
        <c:tickLblPos val="nextTo"/>
        <c:crossAx val="18605196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Population Distribution (Age)</a:t>
            </a:r>
          </a:p>
        </c:rich>
      </c:tx>
      <c:overlay val="0"/>
      <c:spPr>
        <a:noFill/>
        <a:ln>
          <a:noFill/>
        </a:ln>
        <a:effectLst/>
      </c:spPr>
    </c:title>
    <c:autoTitleDeleted val="0"/>
    <c:plotArea>
      <c:layout>
        <c:manualLayout>
          <c:layoutTarget val="inner"/>
          <c:xMode val="edge"/>
          <c:yMode val="edge"/>
          <c:x val="0.24765133720451779"/>
          <c:y val="0.15249328402726159"/>
          <c:w val="0.72579785924881179"/>
          <c:h val="0.62062460881877612"/>
        </c:manualLayout>
      </c:layout>
      <c:barChart>
        <c:barDir val="col"/>
        <c:grouping val="clustered"/>
        <c:varyColors val="0"/>
        <c:ser>
          <c:idx val="0"/>
          <c:order val="0"/>
          <c:tx>
            <c:strRef>
              <c:f>Sheet2!$B$1</c:f>
              <c:strCache>
                <c:ptCount val="1"/>
                <c:pt idx="0">
                  <c:v>Florence - Firestone</c:v>
                </c:pt>
              </c:strCache>
            </c:strRef>
          </c:tx>
          <c:spPr>
            <a:solidFill>
              <a:schemeClr val="accent1">
                <a:lumMod val="50000"/>
                <a:alpha val="85000"/>
              </a:schemeClr>
            </a:solidFill>
            <a:ln w="9525" cap="flat" cmpd="sng" algn="ctr">
              <a:solidFill>
                <a:schemeClr val="lt1">
                  <a:alpha val="50000"/>
                </a:schemeClr>
              </a:solidFill>
              <a:round/>
            </a:ln>
            <a:effectLst/>
          </c:spPr>
          <c:invertIfNegative val="0"/>
          <c:dLbls>
            <c:dLbl>
              <c:idx val="3"/>
              <c:layout>
                <c:manualLayout>
                  <c:x val="4.8274188266673457E-3"/>
                  <c:y val="6.856764615998495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183-4F3D-8F1E-9781F43D913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Sheet2!$A$9:$A$12</c:f>
              <c:strCache>
                <c:ptCount val="4"/>
                <c:pt idx="0">
                  <c:v>&gt; 5 yrs old</c:v>
                </c:pt>
                <c:pt idx="1">
                  <c:v>6 - 18 yrs old</c:v>
                </c:pt>
                <c:pt idx="2">
                  <c:v>19 - 64 yrs old</c:v>
                </c:pt>
                <c:pt idx="3">
                  <c:v>65+ yrs old</c:v>
                </c:pt>
              </c:strCache>
            </c:strRef>
          </c:cat>
          <c:val>
            <c:numRef>
              <c:f>Sheet2!$B$9:$B$12</c:f>
              <c:numCache>
                <c:formatCode>0.0%</c:formatCode>
                <c:ptCount val="4"/>
                <c:pt idx="0" formatCode="0%">
                  <c:v>0.1</c:v>
                </c:pt>
                <c:pt idx="1">
                  <c:v>0.35</c:v>
                </c:pt>
                <c:pt idx="2">
                  <c:v>0.496</c:v>
                </c:pt>
                <c:pt idx="3">
                  <c:v>5.3999999999999999E-2</c:v>
                </c:pt>
              </c:numCache>
            </c:numRef>
          </c:val>
          <c:extLst>
            <c:ext xmlns:c16="http://schemas.microsoft.com/office/drawing/2014/chart" uri="{C3380CC4-5D6E-409C-BE32-E72D297353CC}">
              <c16:uniqueId val="{00000001-A183-4F3D-8F1E-9781F43D9132}"/>
            </c:ext>
          </c:extLst>
        </c:ser>
        <c:ser>
          <c:idx val="1"/>
          <c:order val="1"/>
          <c:tx>
            <c:strRef>
              <c:f>Sheet2!$C$1</c:f>
              <c:strCache>
                <c:ptCount val="1"/>
                <c:pt idx="0">
                  <c:v>Los Angeles County</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Sheet2!$A$9:$A$12</c:f>
              <c:strCache>
                <c:ptCount val="4"/>
                <c:pt idx="0">
                  <c:v>&gt; 5 yrs old</c:v>
                </c:pt>
                <c:pt idx="1">
                  <c:v>6 - 18 yrs old</c:v>
                </c:pt>
                <c:pt idx="2">
                  <c:v>19 - 64 yrs old</c:v>
                </c:pt>
                <c:pt idx="3">
                  <c:v>65+ yrs old</c:v>
                </c:pt>
              </c:strCache>
            </c:strRef>
          </c:cat>
          <c:val>
            <c:numRef>
              <c:f>Sheet2!$C$9:$C$12</c:f>
              <c:numCache>
                <c:formatCode>0.0%</c:formatCode>
                <c:ptCount val="4"/>
                <c:pt idx="0">
                  <c:v>6.6000000000000003E-2</c:v>
                </c:pt>
                <c:pt idx="1">
                  <c:v>0.245</c:v>
                </c:pt>
                <c:pt idx="2">
                  <c:v>0.57999999999999996</c:v>
                </c:pt>
                <c:pt idx="3">
                  <c:v>0.109</c:v>
                </c:pt>
              </c:numCache>
            </c:numRef>
          </c:val>
          <c:extLst>
            <c:ext xmlns:c16="http://schemas.microsoft.com/office/drawing/2014/chart" uri="{C3380CC4-5D6E-409C-BE32-E72D297353CC}">
              <c16:uniqueId val="{00000002-A183-4F3D-8F1E-9781F43D9132}"/>
            </c:ext>
          </c:extLst>
        </c:ser>
        <c:dLbls>
          <c:dLblPos val="inEnd"/>
          <c:showLegendKey val="0"/>
          <c:showVal val="1"/>
          <c:showCatName val="0"/>
          <c:showSerName val="0"/>
          <c:showPercent val="0"/>
          <c:showBubbleSize val="0"/>
        </c:dLbls>
        <c:gapWidth val="65"/>
        <c:axId val="183063296"/>
        <c:axId val="183064832"/>
        <c:extLst>
          <c:ext xmlns:c15="http://schemas.microsoft.com/office/drawing/2012/chart" uri="{02D57815-91ED-43cb-92C2-25804820EDAC}">
            <c15:filteredBarSeries>
              <c15:ser>
                <c:idx val="2"/>
                <c:order val="2"/>
                <c:tx>
                  <c:strRef>
                    <c:extLst>
                      <c:ext uri="{02D57815-91ED-43cb-92C2-25804820EDAC}">
                        <c15:formulaRef>
                          <c15:sqref>Sheet2!$D$1</c15:sqref>
                        </c15:formulaRef>
                      </c:ext>
                    </c:extLst>
                    <c:strCache>
                      <c:ptCount val="1"/>
                      <c:pt idx="0">
                        <c:v>United States</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strRef>
                    <c:extLst>
                      <c:ext uri="{02D57815-91ED-43cb-92C2-25804820EDAC}">
                        <c15:formulaRef>
                          <c15:sqref>Sheet2!$A$9:$A$12</c15:sqref>
                        </c15:formulaRef>
                      </c:ext>
                    </c:extLst>
                    <c:strCache>
                      <c:ptCount val="4"/>
                      <c:pt idx="0">
                        <c:v>&gt; 5 yrs old</c:v>
                      </c:pt>
                      <c:pt idx="1">
                        <c:v>6 - 18 yrs old</c:v>
                      </c:pt>
                      <c:pt idx="2">
                        <c:v>19 - 64 yrs old</c:v>
                      </c:pt>
                      <c:pt idx="3">
                        <c:v>65+ yrs old</c:v>
                      </c:pt>
                    </c:strCache>
                  </c:strRef>
                </c:cat>
                <c:val>
                  <c:numRef>
                    <c:extLst>
                      <c:ext uri="{02D57815-91ED-43cb-92C2-25804820EDAC}">
                        <c15:formulaRef>
                          <c15:sqref>Sheet2!$D$9:$D$12</c15:sqref>
                        </c15:formulaRef>
                      </c:ext>
                    </c:extLst>
                    <c:numCache>
                      <c:formatCode>0.0%</c:formatCode>
                      <c:ptCount val="4"/>
                      <c:pt idx="0">
                        <c:v>6.5000000000000002E-2</c:v>
                      </c:pt>
                      <c:pt idx="1">
                        <c:v>0.24</c:v>
                      </c:pt>
                      <c:pt idx="2">
                        <c:v>0.56499999999999995</c:v>
                      </c:pt>
                      <c:pt idx="3">
                        <c:v>0.13</c:v>
                      </c:pt>
                    </c:numCache>
                  </c:numRef>
                </c:val>
                <c:extLst>
                  <c:ext xmlns:c16="http://schemas.microsoft.com/office/drawing/2014/chart" uri="{C3380CC4-5D6E-409C-BE32-E72D297353CC}">
                    <c16:uniqueId val="{00000003-A183-4F3D-8F1E-9781F43D9132}"/>
                  </c:ext>
                </c:extLst>
              </c15:ser>
            </c15:filteredBarSeries>
          </c:ext>
        </c:extLst>
      </c:barChart>
      <c:catAx>
        <c:axId val="18306329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83064832"/>
        <c:crosses val="autoZero"/>
        <c:auto val="1"/>
        <c:lblAlgn val="ctr"/>
        <c:lblOffset val="100"/>
        <c:noMultiLvlLbl val="0"/>
      </c:catAx>
      <c:valAx>
        <c:axId val="183064832"/>
        <c:scaling>
          <c:orientation val="minMax"/>
          <c:max val="0.6"/>
        </c:scaling>
        <c:delete val="1"/>
        <c:axPos val="l"/>
        <c:numFmt formatCode="0%" sourceLinked="1"/>
        <c:majorTickMark val="none"/>
        <c:minorTickMark val="none"/>
        <c:tickLblPos val="nextTo"/>
        <c:crossAx val="183063296"/>
        <c:crosses val="autoZero"/>
        <c:crossBetween val="between"/>
      </c:valAx>
      <c:dTable>
        <c:showHorzBorder val="1"/>
        <c:showVertBorder val="1"/>
        <c:showOutline val="1"/>
        <c:showKeys val="1"/>
        <c:spPr>
          <a:noFill/>
          <a:ln w="9525">
            <a:solidFill>
              <a:schemeClr val="dk1">
                <a:lumMod val="35000"/>
                <a:lumOff val="65000"/>
              </a:schemeClr>
            </a:solidFill>
          </a:ln>
          <a:effectLst/>
        </c:spPr>
        <c:txPr>
          <a:bodyPr rot="0" spcFirstLastPara="1" vertOverflow="ellipsis" vert="horz" wrap="square" anchor="ctr" anchorCtr="1"/>
          <a:lstStyle/>
          <a:p>
            <a:pPr rtl="0">
              <a:defRPr sz="900" b="0" i="0" u="none" strike="noStrike" kern="1200" baseline="0">
                <a:solidFill>
                  <a:schemeClr val="dk1">
                    <a:lumMod val="75000"/>
                    <a:lumOff val="25000"/>
                  </a:schemeClr>
                </a:solidFill>
                <a:latin typeface="+mn-lt"/>
                <a:ea typeface="+mn-ea"/>
                <a:cs typeface="+mn-cs"/>
              </a:defRPr>
            </a:pPr>
            <a:endParaRPr lang="en-US"/>
          </a:p>
        </c:txPr>
      </c:dTable>
      <c:spPr>
        <a:solidFill>
          <a:schemeClr val="bg1"/>
        </a:solid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Median Household Income</a:t>
            </a:r>
          </a:p>
        </c:rich>
      </c:tx>
      <c:overlay val="0"/>
      <c:spPr>
        <a:noFill/>
        <a:ln>
          <a:noFill/>
        </a:ln>
        <a:effectLst/>
      </c:spPr>
    </c:title>
    <c:autoTitleDeleted val="0"/>
    <c:plotArea>
      <c:layout/>
      <c:barChart>
        <c:barDir val="col"/>
        <c:grouping val="clustered"/>
        <c:varyColors val="0"/>
        <c:ser>
          <c:idx val="0"/>
          <c:order val="0"/>
          <c:tx>
            <c:strRef>
              <c:f>Sheet2!$B$1</c:f>
              <c:strCache>
                <c:ptCount val="1"/>
                <c:pt idx="0">
                  <c:v>Florence - Firestone</c:v>
                </c:pt>
              </c:strCache>
            </c:strRef>
          </c:tx>
          <c:spPr>
            <a:solidFill>
              <a:schemeClr val="accent1">
                <a:lumMod val="5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Sheet2!$A$2</c:f>
              <c:numCache>
                <c:formatCode>General</c:formatCode>
                <c:ptCount val="1"/>
              </c:numCache>
            </c:numRef>
          </c:cat>
          <c:val>
            <c:numRef>
              <c:f>Sheet2!$B$2</c:f>
              <c:numCache>
                <c:formatCode>_("$"* #,##0.00_);_("$"* \(#,##0.00\);_("$"* "-"??_);_(@_)</c:formatCode>
                <c:ptCount val="1"/>
                <c:pt idx="0">
                  <c:v>33992</c:v>
                </c:pt>
              </c:numCache>
            </c:numRef>
          </c:val>
          <c:extLst>
            <c:ext xmlns:c16="http://schemas.microsoft.com/office/drawing/2014/chart" uri="{C3380CC4-5D6E-409C-BE32-E72D297353CC}">
              <c16:uniqueId val="{00000000-B9F4-4BEF-B08C-01C6D7E0401A}"/>
            </c:ext>
          </c:extLst>
        </c:ser>
        <c:ser>
          <c:idx val="1"/>
          <c:order val="1"/>
          <c:tx>
            <c:strRef>
              <c:f>Sheet2!$C$1</c:f>
              <c:strCache>
                <c:ptCount val="1"/>
                <c:pt idx="0">
                  <c:v>Los Angeles County</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Sheet2!$A$2</c:f>
              <c:numCache>
                <c:formatCode>General</c:formatCode>
                <c:ptCount val="1"/>
              </c:numCache>
            </c:numRef>
          </c:cat>
          <c:val>
            <c:numRef>
              <c:f>Sheet2!$C$2</c:f>
              <c:numCache>
                <c:formatCode>_("$"* #,##0.00_);_("$"* \(#,##0.00\);_("$"* "-"??_);_(@_)</c:formatCode>
                <c:ptCount val="1"/>
                <c:pt idx="0">
                  <c:v>55870</c:v>
                </c:pt>
              </c:numCache>
            </c:numRef>
          </c:val>
          <c:extLst>
            <c:ext xmlns:c16="http://schemas.microsoft.com/office/drawing/2014/chart" uri="{C3380CC4-5D6E-409C-BE32-E72D297353CC}">
              <c16:uniqueId val="{00000001-B9F4-4BEF-B08C-01C6D7E0401A}"/>
            </c:ext>
          </c:extLst>
        </c:ser>
        <c:dLbls>
          <c:dLblPos val="inEnd"/>
          <c:showLegendKey val="0"/>
          <c:showVal val="1"/>
          <c:showCatName val="0"/>
          <c:showSerName val="0"/>
          <c:showPercent val="0"/>
          <c:showBubbleSize val="0"/>
        </c:dLbls>
        <c:gapWidth val="65"/>
        <c:axId val="162468992"/>
        <c:axId val="162470528"/>
        <c:extLst>
          <c:ext xmlns:c15="http://schemas.microsoft.com/office/drawing/2012/chart" uri="{02D57815-91ED-43cb-92C2-25804820EDAC}">
            <c15:filteredBarSeries>
              <c15:ser>
                <c:idx val="2"/>
                <c:order val="2"/>
                <c:tx>
                  <c:strRef>
                    <c:extLst>
                      <c:ext uri="{02D57815-91ED-43cb-92C2-25804820EDAC}">
                        <c15:formulaRef>
                          <c15:sqref>Sheet2!$D$1</c15:sqref>
                        </c15:formulaRef>
                      </c:ext>
                    </c:extLst>
                    <c:strCache>
                      <c:ptCount val="1"/>
                      <c:pt idx="0">
                        <c:v>United States</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numRef>
                    <c:extLst>
                      <c:ext uri="{02D57815-91ED-43cb-92C2-25804820EDAC}">
                        <c15:formulaRef>
                          <c15:sqref>Sheet2!$A$2</c15:sqref>
                        </c15:formulaRef>
                      </c:ext>
                    </c:extLst>
                    <c:numCache>
                      <c:formatCode>General</c:formatCode>
                      <c:ptCount val="1"/>
                    </c:numCache>
                  </c:numRef>
                </c:cat>
                <c:val>
                  <c:numRef>
                    <c:extLst>
                      <c:ext uri="{02D57815-91ED-43cb-92C2-25804820EDAC}">
                        <c15:formulaRef>
                          <c15:sqref>Sheet2!$D$2</c15:sqref>
                        </c15:formulaRef>
                      </c:ext>
                    </c:extLst>
                    <c:numCache>
                      <c:formatCode>_("$"* #,##0.00_);_("$"* \(#,##0.00\);_("$"* "-"??_);_(@_)</c:formatCode>
                      <c:ptCount val="1"/>
                      <c:pt idx="0">
                        <c:v>53482</c:v>
                      </c:pt>
                    </c:numCache>
                  </c:numRef>
                </c:val>
                <c:extLst>
                  <c:ext xmlns:c16="http://schemas.microsoft.com/office/drawing/2014/chart" uri="{C3380CC4-5D6E-409C-BE32-E72D297353CC}">
                    <c16:uniqueId val="{00000002-B9F4-4BEF-B08C-01C6D7E0401A}"/>
                  </c:ext>
                </c:extLst>
              </c15:ser>
            </c15:filteredBarSeries>
          </c:ext>
        </c:extLst>
      </c:barChart>
      <c:catAx>
        <c:axId val="16246899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62470528"/>
        <c:crosses val="autoZero"/>
        <c:auto val="1"/>
        <c:lblAlgn val="ctr"/>
        <c:lblOffset val="100"/>
        <c:noMultiLvlLbl val="0"/>
      </c:catAx>
      <c:valAx>
        <c:axId val="162470528"/>
        <c:scaling>
          <c:orientation val="minMax"/>
        </c:scaling>
        <c:delete val="1"/>
        <c:axPos val="l"/>
        <c:numFmt formatCode="_(&quot;$&quot;* #,##0.00_);_(&quot;$&quot;* \(#,##0.00\);_(&quot;$&quot;* &quot;-&quot;??_);_(@_)" sourceLinked="1"/>
        <c:majorTickMark val="none"/>
        <c:minorTickMark val="none"/>
        <c:tickLblPos val="nextTo"/>
        <c:crossAx val="16246899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Education Attainment</a:t>
            </a:r>
          </a:p>
        </c:rich>
      </c:tx>
      <c:layout>
        <c:manualLayout>
          <c:xMode val="edge"/>
          <c:yMode val="edge"/>
          <c:x val="0.23786249592701206"/>
          <c:y val="4.1386830319535661E-2"/>
        </c:manualLayout>
      </c:layout>
      <c:overlay val="0"/>
      <c:spPr>
        <a:noFill/>
        <a:ln>
          <a:noFill/>
        </a:ln>
        <a:effectLst/>
      </c:spPr>
    </c:title>
    <c:autoTitleDeleted val="0"/>
    <c:plotArea>
      <c:layout>
        <c:manualLayout>
          <c:layoutTarget val="inner"/>
          <c:xMode val="edge"/>
          <c:yMode val="edge"/>
          <c:x val="0.34610627129055677"/>
          <c:y val="0.12859394295342894"/>
          <c:w val="0.62984044149906482"/>
          <c:h val="0.58397306401695359"/>
        </c:manualLayout>
      </c:layout>
      <c:barChart>
        <c:barDir val="col"/>
        <c:grouping val="clustered"/>
        <c:varyColors val="0"/>
        <c:ser>
          <c:idx val="1"/>
          <c:order val="0"/>
          <c:tx>
            <c:strRef>
              <c:f>Sheet2!$B$1</c:f>
              <c:strCache>
                <c:ptCount val="1"/>
                <c:pt idx="0">
                  <c:v>Florence - Firestone</c:v>
                </c:pt>
              </c:strCache>
            </c:strRef>
          </c:tx>
          <c:spPr>
            <a:solidFill>
              <a:schemeClr val="accent1">
                <a:lumMod val="50000"/>
                <a:alpha val="85000"/>
              </a:schemeClr>
            </a:solidFill>
            <a:ln w="9525" cap="flat" cmpd="sng" algn="ctr">
              <a:solidFill>
                <a:schemeClr val="lt1">
                  <a:alpha val="50000"/>
                </a:schemeClr>
              </a:solidFill>
              <a:round/>
            </a:ln>
            <a:effectLst/>
          </c:spPr>
          <c:invertIfNegative val="0"/>
          <c:dLbls>
            <c:dLbl>
              <c:idx val="1"/>
              <c:layout>
                <c:manualLayout>
                  <c:x val="0"/>
                  <c:y val="1.7715649400694113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95-40BA-952A-E36EFD961A7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Sheet2!$A$5:$A$6</c:f>
              <c:strCache>
                <c:ptCount val="2"/>
                <c:pt idx="0">
                  <c:v>Residents 25+ with HS degree</c:v>
                </c:pt>
                <c:pt idx="1">
                  <c:v>Residents 25+ with 4 yr degree</c:v>
                </c:pt>
              </c:strCache>
            </c:strRef>
          </c:cat>
          <c:val>
            <c:numRef>
              <c:f>Sheet2!$B$5:$B$6</c:f>
              <c:numCache>
                <c:formatCode>0.0%</c:formatCode>
                <c:ptCount val="2"/>
                <c:pt idx="0">
                  <c:v>0.41899999999999998</c:v>
                </c:pt>
                <c:pt idx="1">
                  <c:v>0.04</c:v>
                </c:pt>
              </c:numCache>
            </c:numRef>
          </c:val>
          <c:extLst>
            <c:ext xmlns:c16="http://schemas.microsoft.com/office/drawing/2014/chart" uri="{C3380CC4-5D6E-409C-BE32-E72D297353CC}">
              <c16:uniqueId val="{00000001-7695-40BA-952A-E36EFD961A73}"/>
            </c:ext>
          </c:extLst>
        </c:ser>
        <c:ser>
          <c:idx val="2"/>
          <c:order val="1"/>
          <c:tx>
            <c:strRef>
              <c:f>Sheet2!$C$1</c:f>
              <c:strCache>
                <c:ptCount val="1"/>
                <c:pt idx="0">
                  <c:v>Los Angeles County</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Sheet2!$A$5:$A$6</c:f>
              <c:strCache>
                <c:ptCount val="2"/>
                <c:pt idx="0">
                  <c:v>Residents 25+ with HS degree</c:v>
                </c:pt>
                <c:pt idx="1">
                  <c:v>Residents 25+ with 4 yr degree</c:v>
                </c:pt>
              </c:strCache>
            </c:strRef>
          </c:cat>
          <c:val>
            <c:numRef>
              <c:f>Sheet2!$C$5:$C$6</c:f>
              <c:numCache>
                <c:formatCode>0.0%</c:formatCode>
                <c:ptCount val="2"/>
                <c:pt idx="0">
                  <c:v>0.76800000000000002</c:v>
                </c:pt>
                <c:pt idx="1">
                  <c:v>0.29899999999999999</c:v>
                </c:pt>
              </c:numCache>
            </c:numRef>
          </c:val>
          <c:extLst>
            <c:ext xmlns:c16="http://schemas.microsoft.com/office/drawing/2014/chart" uri="{C3380CC4-5D6E-409C-BE32-E72D297353CC}">
              <c16:uniqueId val="{00000002-7695-40BA-952A-E36EFD961A73}"/>
            </c:ext>
          </c:extLst>
        </c:ser>
        <c:dLbls>
          <c:dLblPos val="inEnd"/>
          <c:showLegendKey val="0"/>
          <c:showVal val="1"/>
          <c:showCatName val="0"/>
          <c:showSerName val="0"/>
          <c:showPercent val="0"/>
          <c:showBubbleSize val="0"/>
        </c:dLbls>
        <c:gapWidth val="65"/>
        <c:axId val="162501376"/>
        <c:axId val="162502912"/>
        <c:extLst>
          <c:ext xmlns:c15="http://schemas.microsoft.com/office/drawing/2012/chart" uri="{02D57815-91ED-43cb-92C2-25804820EDAC}">
            <c15:filteredBarSeries>
              <c15:ser>
                <c:idx val="0"/>
                <c:order val="2"/>
                <c:tx>
                  <c:strRef>
                    <c:extLst>
                      <c:ext uri="{02D57815-91ED-43cb-92C2-25804820EDAC}">
                        <c15:formulaRef>
                          <c15:sqref>Sheet2!$D$1</c15:sqref>
                        </c15:formulaRef>
                      </c:ext>
                    </c:extLst>
                    <c:strCache>
                      <c:ptCount val="1"/>
                      <c:pt idx="0">
                        <c:v>United States</c:v>
                      </c:pt>
                    </c:strCache>
                  </c:strRef>
                </c:tx>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extLst>
                    <c:ext xmlns:c16="http://schemas.microsoft.com/office/drawing/2014/chart" uri="{C3380CC4-5D6E-409C-BE32-E72D297353CC}">
                      <c16:uniqueId val="{00000004-7695-40BA-952A-E36EFD961A73}"/>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strRef>
                    <c:extLst>
                      <c:ext uri="{02D57815-91ED-43cb-92C2-25804820EDAC}">
                        <c15:formulaRef>
                          <c15:sqref>Sheet2!$A$5:$A$6</c15:sqref>
                        </c15:formulaRef>
                      </c:ext>
                    </c:extLst>
                    <c:strCache>
                      <c:ptCount val="2"/>
                      <c:pt idx="0">
                        <c:v>Residents 25+ with HS degree</c:v>
                      </c:pt>
                      <c:pt idx="1">
                        <c:v>Residents 25+ with 4 yr degree</c:v>
                      </c:pt>
                    </c:strCache>
                  </c:strRef>
                </c:cat>
                <c:val>
                  <c:numRef>
                    <c:extLst>
                      <c:ext uri="{02D57815-91ED-43cb-92C2-25804820EDAC}">
                        <c15:formulaRef>
                          <c15:sqref>Sheet2!$D$5:$D$6</c15:sqref>
                        </c15:formulaRef>
                      </c:ext>
                    </c:extLst>
                    <c:numCache>
                      <c:formatCode>0.0%</c:formatCode>
                      <c:ptCount val="2"/>
                      <c:pt idx="0">
                        <c:v>0.86299999999999999</c:v>
                      </c:pt>
                      <c:pt idx="1">
                        <c:v>0.29299999999999998</c:v>
                      </c:pt>
                    </c:numCache>
                  </c:numRef>
                </c:val>
                <c:extLst>
                  <c:ext xmlns:c16="http://schemas.microsoft.com/office/drawing/2014/chart" uri="{C3380CC4-5D6E-409C-BE32-E72D297353CC}">
                    <c16:uniqueId val="{00000005-7695-40BA-952A-E36EFD961A73}"/>
                  </c:ext>
                </c:extLst>
              </c15:ser>
            </c15:filteredBarSeries>
          </c:ext>
        </c:extLst>
      </c:barChart>
      <c:catAx>
        <c:axId val="16250137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62502912"/>
        <c:crosses val="autoZero"/>
        <c:auto val="1"/>
        <c:lblAlgn val="ctr"/>
        <c:lblOffset val="100"/>
        <c:noMultiLvlLbl val="0"/>
      </c:catAx>
      <c:valAx>
        <c:axId val="162502912"/>
        <c:scaling>
          <c:orientation val="minMax"/>
        </c:scaling>
        <c:delete val="1"/>
        <c:axPos val="l"/>
        <c:numFmt formatCode="0.0%" sourceLinked="1"/>
        <c:majorTickMark val="none"/>
        <c:minorTickMark val="none"/>
        <c:tickLblPos val="nextTo"/>
        <c:crossAx val="162501376"/>
        <c:crosses val="autoZero"/>
        <c:crossBetween val="between"/>
      </c:valAx>
      <c:dTable>
        <c:showHorzBorder val="1"/>
        <c:showVertBorder val="1"/>
        <c:showOutline val="1"/>
        <c:showKeys val="1"/>
        <c:spPr>
          <a:noFill/>
          <a:ln w="9525">
            <a:solidFill>
              <a:schemeClr val="dk1">
                <a:lumMod val="35000"/>
                <a:lumOff val="65000"/>
              </a:schemeClr>
            </a:solidFill>
          </a:ln>
          <a:effectLst/>
        </c:spPr>
        <c:txPr>
          <a:bodyPr rot="0" spcFirstLastPara="1" vertOverflow="ellipsis" vert="horz" wrap="square" anchor="ctr" anchorCtr="1"/>
          <a:lstStyle/>
          <a:p>
            <a:pPr rtl="0">
              <a:defRPr sz="900" b="0" i="0" u="none" strike="noStrike" kern="1200" baseline="0">
                <a:solidFill>
                  <a:schemeClr val="dk1">
                    <a:lumMod val="75000"/>
                    <a:lumOff val="25000"/>
                  </a:schemeClr>
                </a:solidFill>
                <a:latin typeface="+mn-lt"/>
                <a:ea typeface="+mn-ea"/>
                <a:cs typeface="+mn-cs"/>
              </a:defRPr>
            </a:pPr>
            <a:endParaRPr lang="en-US"/>
          </a:p>
        </c:txPr>
      </c:dTable>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Sheet2!$A$22</c:f>
              <c:strCache>
                <c:ptCount val="1"/>
                <c:pt idx="0">
                  <c:v>Florence - Firestone Ethnicity Profile</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58F7-48A2-9ADF-6F7E6F82C663}"/>
              </c:ext>
            </c:extLst>
          </c:dPt>
          <c:dPt>
            <c:idx val="1"/>
            <c:bubble3D val="0"/>
            <c:spPr>
              <a:gradFill rotWithShape="1">
                <a:gsLst>
                  <a:gs pos="0">
                    <a:srgbClr val="00B0F0"/>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58F7-48A2-9ADF-6F7E6F82C66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58F7-48A2-9ADF-6F7E6F82C663}"/>
              </c:ext>
            </c:extLst>
          </c:dPt>
          <c:dPt>
            <c:idx val="3"/>
            <c:bubble3D val="0"/>
            <c:spPr>
              <a:solidFill>
                <a:schemeClr val="accent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58F7-48A2-9ADF-6F7E6F82C663}"/>
              </c:ext>
            </c:extLst>
          </c:dPt>
          <c:dPt>
            <c:idx val="4"/>
            <c:bubble3D val="0"/>
            <c:spPr>
              <a:solidFill>
                <a:schemeClr val="accent1">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58F7-48A2-9ADF-6F7E6F82C663}"/>
              </c:ext>
            </c:extLst>
          </c:dPt>
          <c:dLbls>
            <c:dLbl>
              <c:idx val="0"/>
              <c:tx>
                <c:rich>
                  <a:bodyPr/>
                  <a:lstStyle/>
                  <a:p>
                    <a:r>
                      <a:rPr lang="en-US">
                        <a:solidFill>
                          <a:schemeClr val="tx1"/>
                        </a:solidFill>
                      </a:rPr>
                      <a:t>Asian</a:t>
                    </a:r>
                    <a:endParaRPr lang="en-US" dirty="0">
                      <a:solidFill>
                        <a:schemeClr val="tx1"/>
                      </a:solidFill>
                    </a:endParaRP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8F7-48A2-9ADF-6F7E6F82C663}"/>
                </c:ext>
              </c:extLst>
            </c:dLbl>
            <c:dLbl>
              <c:idx val="1"/>
              <c:tx>
                <c:rich>
                  <a:bodyPr/>
                  <a:lstStyle/>
                  <a:p>
                    <a:r>
                      <a:rPr lang="en-US">
                        <a:solidFill>
                          <a:schemeClr val="tx1"/>
                        </a:solidFill>
                      </a:rPr>
                      <a:t>Other</a:t>
                    </a:r>
                    <a:endParaRPr lang="en-US" dirty="0">
                      <a:solidFill>
                        <a:schemeClr val="tx1"/>
                      </a:solidFill>
                    </a:endParaRP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8F7-48A2-9ADF-6F7E6F82C663}"/>
                </c:ext>
              </c:extLst>
            </c:dLbl>
            <c:dLbl>
              <c:idx val="2"/>
              <c:tx>
                <c:rich>
                  <a:bodyPr/>
                  <a:lstStyle/>
                  <a:p>
                    <a:r>
                      <a:rPr lang="en-US">
                        <a:solidFill>
                          <a:schemeClr val="accent4"/>
                        </a:solidFill>
                      </a:rPr>
                      <a:t>White</a:t>
                    </a:r>
                    <a:endParaRPr lang="en-US" dirty="0">
                      <a:solidFill>
                        <a:schemeClr val="accent4"/>
                      </a:solidFill>
                    </a:endParaRP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8F7-48A2-9ADF-6F7E6F82C663}"/>
                </c:ext>
              </c:extLst>
            </c:dLbl>
            <c:dLbl>
              <c:idx val="3"/>
              <c:layout>
                <c:manualLayout>
                  <c:x val="-0.19975472274176873"/>
                  <c:y val="-0.31901326946321945"/>
                </c:manualLayout>
              </c:layout>
              <c:tx>
                <c:rich>
                  <a:bodyPr/>
                  <a:lstStyle/>
                  <a:p>
                    <a:r>
                      <a:rPr lang="en-US"/>
                      <a:t>Latino</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8F7-48A2-9ADF-6F7E6F82C663}"/>
                </c:ext>
              </c:extLst>
            </c:dLbl>
            <c:dLbl>
              <c:idx val="4"/>
              <c:layout>
                <c:manualLayout>
                  <c:x val="5.9085008069006038E-2"/>
                  <c:y val="0.14713877952755905"/>
                </c:manualLayout>
              </c:layout>
              <c:tx>
                <c:rich>
                  <a:bodyPr/>
                  <a:lstStyle/>
                  <a:p>
                    <a:endParaRPr lang="en-US"/>
                  </a:p>
                  <a:p>
                    <a:r>
                      <a:rPr lang="en-US"/>
                      <a:t>Black</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8F7-48A2-9ADF-6F7E6F82C66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Sheet2!$A$23:$A$27</c:f>
              <c:strCache>
                <c:ptCount val="5"/>
                <c:pt idx="0">
                  <c:v>Asian</c:v>
                </c:pt>
                <c:pt idx="1">
                  <c:v>Other</c:v>
                </c:pt>
                <c:pt idx="2">
                  <c:v>White</c:v>
                </c:pt>
                <c:pt idx="3">
                  <c:v>Latina</c:v>
                </c:pt>
                <c:pt idx="4">
                  <c:v>Black</c:v>
                </c:pt>
              </c:strCache>
            </c:strRef>
          </c:cat>
          <c:val>
            <c:numRef>
              <c:f>Sheet2!$B$23:$B$27</c:f>
              <c:numCache>
                <c:formatCode>0.0%</c:formatCode>
                <c:ptCount val="5"/>
                <c:pt idx="0">
                  <c:v>2E-3</c:v>
                </c:pt>
                <c:pt idx="1">
                  <c:v>3.0000000000000001E-3</c:v>
                </c:pt>
                <c:pt idx="2">
                  <c:v>7.0000000000000001E-3</c:v>
                </c:pt>
                <c:pt idx="3">
                  <c:v>0.9</c:v>
                </c:pt>
                <c:pt idx="4">
                  <c:v>9.0999999999999998E-2</c:v>
                </c:pt>
              </c:numCache>
            </c:numRef>
          </c:val>
          <c:extLst>
            <c:ext xmlns:c16="http://schemas.microsoft.com/office/drawing/2014/chart" uri="{C3380CC4-5D6E-409C-BE32-E72D297353CC}">
              <c16:uniqueId val="{0000000A-58F7-48A2-9ADF-6F7E6F82C66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solidFill>
        <a:schemeClr val="bg2">
          <a:lumMod val="40000"/>
          <a:lumOff val="60000"/>
        </a:schemeClr>
      </a:solid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Disease Death Rate </a:t>
            </a:r>
          </a:p>
          <a:p>
            <a:pPr>
              <a:defRPr sz="1800" b="1" i="0" u="none" strike="noStrike" kern="1200" baseline="0">
                <a:solidFill>
                  <a:schemeClr val="dk1">
                    <a:lumMod val="75000"/>
                    <a:lumOff val="25000"/>
                  </a:schemeClr>
                </a:solidFill>
                <a:latin typeface="+mn-lt"/>
                <a:ea typeface="+mn-ea"/>
                <a:cs typeface="+mn-cs"/>
              </a:defRPr>
            </a:pPr>
            <a:r>
              <a:rPr lang="en-US" sz="1000"/>
              <a:t>(Age Adjusted per 100,000 Population)</a:t>
            </a:r>
          </a:p>
        </c:rich>
      </c:tx>
      <c:overlay val="0"/>
      <c:spPr>
        <a:noFill/>
        <a:ln>
          <a:noFill/>
        </a:ln>
        <a:effectLst/>
      </c:spPr>
    </c:title>
    <c:autoTitleDeleted val="0"/>
    <c:plotArea>
      <c:layout>
        <c:manualLayout>
          <c:layoutTarget val="inner"/>
          <c:xMode val="edge"/>
          <c:yMode val="edge"/>
          <c:x val="5.2663066076126593E-2"/>
          <c:y val="0.18589211932134084"/>
          <c:w val="0.89467386784774683"/>
          <c:h val="0.54296083731771749"/>
        </c:manualLayout>
      </c:layout>
      <c:barChart>
        <c:barDir val="col"/>
        <c:grouping val="clustered"/>
        <c:varyColors val="0"/>
        <c:ser>
          <c:idx val="0"/>
          <c:order val="0"/>
          <c:tx>
            <c:strRef>
              <c:f>Sheet3!$B$10</c:f>
              <c:strCache>
                <c:ptCount val="1"/>
                <c:pt idx="0">
                  <c:v> SPA 6</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Sheet3!$A$6:$A$7</c:f>
              <c:strCache>
                <c:ptCount val="2"/>
                <c:pt idx="0">
                  <c:v>Coronary heart disease death rate (age-adjusted per 100,000 population)</c:v>
                </c:pt>
                <c:pt idx="1">
                  <c:v>Stroke death rate (age-adjusted per 100,000 population)</c:v>
                </c:pt>
              </c:strCache>
            </c:strRef>
          </c:cat>
          <c:val>
            <c:numRef>
              <c:f>Sheet3!$B$6:$B$7</c:f>
              <c:numCache>
                <c:formatCode>General</c:formatCode>
                <c:ptCount val="2"/>
                <c:pt idx="0">
                  <c:v>217.6</c:v>
                </c:pt>
                <c:pt idx="1">
                  <c:v>51.9</c:v>
                </c:pt>
              </c:numCache>
            </c:numRef>
          </c:val>
          <c:extLst>
            <c:ext xmlns:c16="http://schemas.microsoft.com/office/drawing/2014/chart" uri="{C3380CC4-5D6E-409C-BE32-E72D297353CC}">
              <c16:uniqueId val="{00000000-6E3E-4930-86D2-741EFC9681F3}"/>
            </c:ext>
          </c:extLst>
        </c:ser>
        <c:ser>
          <c:idx val="1"/>
          <c:order val="1"/>
          <c:tx>
            <c:strRef>
              <c:f>Sheet3!$C$19</c:f>
              <c:strCache>
                <c:ptCount val="1"/>
                <c:pt idx="0">
                  <c:v>Los Angeles County</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Sheet3!$A$6:$A$7</c:f>
              <c:strCache>
                <c:ptCount val="2"/>
                <c:pt idx="0">
                  <c:v>Coronary heart disease death rate (age-adjusted per 100,000 population)</c:v>
                </c:pt>
                <c:pt idx="1">
                  <c:v>Stroke death rate (age-adjusted per 100,000 population)</c:v>
                </c:pt>
              </c:strCache>
            </c:strRef>
          </c:cat>
          <c:val>
            <c:numRef>
              <c:f>Sheet3!$C$6:$C$7</c:f>
              <c:numCache>
                <c:formatCode>0.0</c:formatCode>
                <c:ptCount val="2"/>
                <c:pt idx="0" formatCode="General">
                  <c:v>167.6</c:v>
                </c:pt>
                <c:pt idx="1">
                  <c:v>41</c:v>
                </c:pt>
              </c:numCache>
            </c:numRef>
          </c:val>
          <c:extLst>
            <c:ext xmlns:c16="http://schemas.microsoft.com/office/drawing/2014/chart" uri="{C3380CC4-5D6E-409C-BE32-E72D297353CC}">
              <c16:uniqueId val="{00000001-6E3E-4930-86D2-741EFC9681F3}"/>
            </c:ext>
          </c:extLst>
        </c:ser>
        <c:dLbls>
          <c:dLblPos val="inEnd"/>
          <c:showLegendKey val="0"/>
          <c:showVal val="1"/>
          <c:showCatName val="0"/>
          <c:showSerName val="0"/>
          <c:showPercent val="0"/>
          <c:showBubbleSize val="0"/>
        </c:dLbls>
        <c:gapWidth val="65"/>
        <c:axId val="185408896"/>
        <c:axId val="185431168"/>
      </c:barChart>
      <c:catAx>
        <c:axId val="18540889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85431168"/>
        <c:crosses val="autoZero"/>
        <c:auto val="1"/>
        <c:lblAlgn val="ctr"/>
        <c:lblOffset val="100"/>
        <c:noMultiLvlLbl val="0"/>
      </c:catAx>
      <c:valAx>
        <c:axId val="185431168"/>
        <c:scaling>
          <c:orientation val="minMax"/>
        </c:scaling>
        <c:delete val="1"/>
        <c:axPos val="l"/>
        <c:numFmt formatCode="General" sourceLinked="1"/>
        <c:majorTickMark val="none"/>
        <c:minorTickMark val="none"/>
        <c:tickLblPos val="nextTo"/>
        <c:crossAx val="18540889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Obesity </a:t>
            </a:r>
          </a:p>
        </c:rich>
      </c:tx>
      <c:overlay val="0"/>
      <c:spPr>
        <a:noFill/>
        <a:ln>
          <a:noFill/>
        </a:ln>
        <a:effectLst/>
      </c:spPr>
    </c:title>
    <c:autoTitleDeleted val="0"/>
    <c:plotArea>
      <c:layout>
        <c:manualLayout>
          <c:layoutTarget val="inner"/>
          <c:xMode val="edge"/>
          <c:yMode val="edge"/>
          <c:x val="7.7498640642368347E-2"/>
          <c:y val="0.12571039505705928"/>
          <c:w val="0.91026473188778401"/>
          <c:h val="0.64518472357125189"/>
        </c:manualLayout>
      </c:layout>
      <c:barChart>
        <c:barDir val="col"/>
        <c:grouping val="clustered"/>
        <c:varyColors val="0"/>
        <c:ser>
          <c:idx val="0"/>
          <c:order val="0"/>
          <c:tx>
            <c:strRef>
              <c:f>Sheet3!$B$1</c:f>
              <c:strCache>
                <c:ptCount val="1"/>
                <c:pt idx="0">
                  <c:v> SPA 6</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Sheet3!$A$2:$A$3</c:f>
              <c:strCache>
                <c:ptCount val="2"/>
                <c:pt idx="0">
                  <c:v>% of children in grades 5, 7, &amp; 9 who are obese</c:v>
                </c:pt>
                <c:pt idx="1">
                  <c:v>% of adults who are obese</c:v>
                </c:pt>
              </c:strCache>
            </c:strRef>
          </c:cat>
          <c:val>
            <c:numRef>
              <c:f>Sheet3!$B$2:$B$3</c:f>
              <c:numCache>
                <c:formatCode>0.0%</c:formatCode>
                <c:ptCount val="2"/>
                <c:pt idx="0">
                  <c:v>0.28899999999999998</c:v>
                </c:pt>
                <c:pt idx="1">
                  <c:v>0.35399999999999998</c:v>
                </c:pt>
              </c:numCache>
            </c:numRef>
          </c:val>
          <c:extLst>
            <c:ext xmlns:c16="http://schemas.microsoft.com/office/drawing/2014/chart" uri="{C3380CC4-5D6E-409C-BE32-E72D297353CC}">
              <c16:uniqueId val="{00000000-AF50-4770-9B2A-689C537D7AA0}"/>
            </c:ext>
          </c:extLst>
        </c:ser>
        <c:ser>
          <c:idx val="1"/>
          <c:order val="1"/>
          <c:tx>
            <c:strRef>
              <c:f>Sheet3!$C$1</c:f>
              <c:strCache>
                <c:ptCount val="1"/>
                <c:pt idx="0">
                  <c:v>Los Angeles County</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Sheet3!$A$2:$A$3</c:f>
              <c:strCache>
                <c:ptCount val="2"/>
                <c:pt idx="0">
                  <c:v>% of children in grades 5, 7, &amp; 9 who are obese</c:v>
                </c:pt>
                <c:pt idx="1">
                  <c:v>% of adults who are obese</c:v>
                </c:pt>
              </c:strCache>
            </c:strRef>
          </c:cat>
          <c:val>
            <c:numRef>
              <c:f>Sheet3!$C$2:$C$3</c:f>
              <c:numCache>
                <c:formatCode>0.0%</c:formatCode>
                <c:ptCount val="2"/>
                <c:pt idx="0">
                  <c:v>0.22900000000000001</c:v>
                </c:pt>
                <c:pt idx="1">
                  <c:v>0.222</c:v>
                </c:pt>
              </c:numCache>
            </c:numRef>
          </c:val>
          <c:extLst>
            <c:ext xmlns:c16="http://schemas.microsoft.com/office/drawing/2014/chart" uri="{C3380CC4-5D6E-409C-BE32-E72D297353CC}">
              <c16:uniqueId val="{00000001-AF50-4770-9B2A-689C537D7AA0}"/>
            </c:ext>
          </c:extLst>
        </c:ser>
        <c:dLbls>
          <c:dLblPos val="inEnd"/>
          <c:showLegendKey val="0"/>
          <c:showVal val="1"/>
          <c:showCatName val="0"/>
          <c:showSerName val="0"/>
          <c:showPercent val="0"/>
          <c:showBubbleSize val="0"/>
        </c:dLbls>
        <c:gapWidth val="65"/>
        <c:axId val="185461376"/>
        <c:axId val="185536896"/>
      </c:barChart>
      <c:catAx>
        <c:axId val="18546137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85536896"/>
        <c:crosses val="autoZero"/>
        <c:auto val="1"/>
        <c:lblAlgn val="ctr"/>
        <c:lblOffset val="100"/>
        <c:noMultiLvlLbl val="0"/>
      </c:catAx>
      <c:valAx>
        <c:axId val="185536896"/>
        <c:scaling>
          <c:orientation val="minMax"/>
        </c:scaling>
        <c:delete val="1"/>
        <c:axPos val="l"/>
        <c:numFmt formatCode="0.0%" sourceLinked="1"/>
        <c:majorTickMark val="none"/>
        <c:minorTickMark val="none"/>
        <c:tickLblPos val="nextTo"/>
        <c:crossAx val="18546137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Asthma </a:t>
            </a:r>
          </a:p>
          <a:p>
            <a:pPr>
              <a:defRPr sz="1800" b="1" i="0" u="none" strike="noStrike" kern="1200" baseline="0">
                <a:solidFill>
                  <a:schemeClr val="dk1">
                    <a:lumMod val="75000"/>
                    <a:lumOff val="25000"/>
                  </a:schemeClr>
                </a:solidFill>
                <a:latin typeface="+mn-lt"/>
                <a:ea typeface="+mn-ea"/>
                <a:cs typeface="+mn-cs"/>
              </a:defRPr>
            </a:pPr>
            <a:r>
              <a:rPr lang="en-US" sz="1000"/>
              <a:t>ED</a:t>
            </a:r>
            <a:r>
              <a:rPr lang="en-US" sz="1000" baseline="0"/>
              <a:t> visits and Hospitalizations</a:t>
            </a:r>
            <a:endParaRPr lang="en-US" sz="1000"/>
          </a:p>
        </c:rich>
      </c:tx>
      <c:overlay val="0"/>
      <c:spPr>
        <a:noFill/>
        <a:ln>
          <a:noFill/>
        </a:ln>
        <a:effectLst/>
      </c:spPr>
    </c:title>
    <c:autoTitleDeleted val="0"/>
    <c:plotArea>
      <c:layout>
        <c:manualLayout>
          <c:layoutTarget val="inner"/>
          <c:xMode val="edge"/>
          <c:yMode val="edge"/>
          <c:x val="4.5045045045045043E-2"/>
          <c:y val="0.12910135550940666"/>
          <c:w val="0.90090090090090091"/>
          <c:h val="0.71913127829858625"/>
        </c:manualLayout>
      </c:layout>
      <c:barChart>
        <c:barDir val="col"/>
        <c:grouping val="clustered"/>
        <c:varyColors val="0"/>
        <c:ser>
          <c:idx val="0"/>
          <c:order val="0"/>
          <c:tx>
            <c:strRef>
              <c:f>Sheet3!$B$19</c:f>
              <c:strCache>
                <c:ptCount val="1"/>
                <c:pt idx="0">
                  <c:v>Florence - Firestone</c:v>
                </c:pt>
              </c:strCache>
            </c:strRef>
          </c:tx>
          <c:spPr>
            <a:solidFill>
              <a:schemeClr val="accent1">
                <a:lumMod val="50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Sheet3!$A$20:$A$21</c:f>
              <c:strCache>
                <c:ptCount val="2"/>
                <c:pt idx="0">
                  <c:v># of emergency department visits (per 10,000 residents)</c:v>
                </c:pt>
                <c:pt idx="1">
                  <c:v># of asthma related hospitalizations (per 10,000 residents)</c:v>
                </c:pt>
              </c:strCache>
            </c:strRef>
          </c:cat>
          <c:val>
            <c:numRef>
              <c:f>Sheet3!$B$20:$B$21</c:f>
              <c:numCache>
                <c:formatCode>General</c:formatCode>
                <c:ptCount val="2"/>
                <c:pt idx="0">
                  <c:v>82.2</c:v>
                </c:pt>
                <c:pt idx="1">
                  <c:v>25</c:v>
                </c:pt>
              </c:numCache>
            </c:numRef>
          </c:val>
          <c:extLst>
            <c:ext xmlns:c16="http://schemas.microsoft.com/office/drawing/2014/chart" uri="{C3380CC4-5D6E-409C-BE32-E72D297353CC}">
              <c16:uniqueId val="{00000000-B02E-490A-A62D-0DA9C2F3A2F2}"/>
            </c:ext>
          </c:extLst>
        </c:ser>
        <c:ser>
          <c:idx val="1"/>
          <c:order val="1"/>
          <c:tx>
            <c:strRef>
              <c:f>Sheet3!$C$19</c:f>
              <c:strCache>
                <c:ptCount val="1"/>
                <c:pt idx="0">
                  <c:v>Los Angeles County</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Sheet3!$A$20:$A$21</c:f>
              <c:strCache>
                <c:ptCount val="2"/>
                <c:pt idx="0">
                  <c:v># of emergency department visits (per 10,000 residents)</c:v>
                </c:pt>
                <c:pt idx="1">
                  <c:v># of asthma related hospitalizations (per 10,000 residents)</c:v>
                </c:pt>
              </c:strCache>
            </c:strRef>
          </c:cat>
          <c:val>
            <c:numRef>
              <c:f>Sheet3!$C$20:$C$21</c:f>
              <c:numCache>
                <c:formatCode>General</c:formatCode>
                <c:ptCount val="2"/>
                <c:pt idx="0">
                  <c:v>51.1</c:v>
                </c:pt>
                <c:pt idx="1">
                  <c:v>10.3</c:v>
                </c:pt>
              </c:numCache>
            </c:numRef>
          </c:val>
          <c:extLst>
            <c:ext xmlns:c16="http://schemas.microsoft.com/office/drawing/2014/chart" uri="{C3380CC4-5D6E-409C-BE32-E72D297353CC}">
              <c16:uniqueId val="{00000001-B02E-490A-A62D-0DA9C2F3A2F2}"/>
            </c:ext>
          </c:extLst>
        </c:ser>
        <c:dLbls>
          <c:dLblPos val="inEnd"/>
          <c:showLegendKey val="0"/>
          <c:showVal val="1"/>
          <c:showCatName val="0"/>
          <c:showSerName val="0"/>
          <c:showPercent val="0"/>
          <c:showBubbleSize val="0"/>
        </c:dLbls>
        <c:gapWidth val="65"/>
        <c:axId val="185575680"/>
        <c:axId val="185581568"/>
      </c:barChart>
      <c:catAx>
        <c:axId val="1855756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85581568"/>
        <c:crosses val="autoZero"/>
        <c:auto val="1"/>
        <c:lblAlgn val="ctr"/>
        <c:lblOffset val="100"/>
        <c:noMultiLvlLbl val="0"/>
      </c:catAx>
      <c:valAx>
        <c:axId val="185581568"/>
        <c:scaling>
          <c:orientation val="minMax"/>
        </c:scaling>
        <c:delete val="1"/>
        <c:axPos val="l"/>
        <c:numFmt formatCode="General" sourceLinked="1"/>
        <c:majorTickMark val="none"/>
        <c:minorTickMark val="none"/>
        <c:tickLblPos val="nextTo"/>
        <c:crossAx val="18557568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Blood Lead Level</a:t>
            </a:r>
          </a:p>
        </c:rich>
      </c:tx>
      <c:overlay val="0"/>
      <c:spPr>
        <a:noFill/>
        <a:ln>
          <a:noFill/>
        </a:ln>
        <a:effectLst/>
      </c:spPr>
    </c:title>
    <c:autoTitleDeleted val="0"/>
    <c:plotArea>
      <c:layout/>
      <c:barChart>
        <c:barDir val="col"/>
        <c:grouping val="clustered"/>
        <c:varyColors val="0"/>
        <c:ser>
          <c:idx val="0"/>
          <c:order val="0"/>
          <c:tx>
            <c:strRef>
              <c:f>Sheet3!$B$25</c:f>
              <c:strCache>
                <c:ptCount val="1"/>
                <c:pt idx="0">
                  <c:v>Florence - Firestone</c:v>
                </c:pt>
              </c:strCache>
            </c:strRef>
          </c:tx>
          <c:spPr>
            <a:solidFill>
              <a:schemeClr val="accent1">
                <a:lumMod val="50000"/>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Sheet3!$A$26</c:f>
              <c:strCache>
                <c:ptCount val="1"/>
                <c:pt idx="0">
                  <c:v>% of children &lt;6 yrs old with BLL above 4.5 ug/dL</c:v>
                </c:pt>
              </c:strCache>
            </c:strRef>
          </c:cat>
          <c:val>
            <c:numRef>
              <c:f>Sheet3!$B$26</c:f>
              <c:numCache>
                <c:formatCode>0%</c:formatCode>
                <c:ptCount val="1"/>
                <c:pt idx="0">
                  <c:v>0.05</c:v>
                </c:pt>
              </c:numCache>
            </c:numRef>
          </c:val>
          <c:extLst>
            <c:ext xmlns:c16="http://schemas.microsoft.com/office/drawing/2014/chart" uri="{C3380CC4-5D6E-409C-BE32-E72D297353CC}">
              <c16:uniqueId val="{00000000-6186-452A-8C07-FEB76C6B119B}"/>
            </c:ext>
          </c:extLst>
        </c:ser>
        <c:ser>
          <c:idx val="1"/>
          <c:order val="1"/>
          <c:tx>
            <c:strRef>
              <c:f>Sheet3!$C$25</c:f>
              <c:strCache>
                <c:ptCount val="1"/>
                <c:pt idx="0">
                  <c:v>Los Angeles County</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Sheet3!$A$26</c:f>
              <c:strCache>
                <c:ptCount val="1"/>
                <c:pt idx="0">
                  <c:v>% of children &lt;6 yrs old with BLL above 4.5 ug/dL</c:v>
                </c:pt>
              </c:strCache>
            </c:strRef>
          </c:cat>
          <c:val>
            <c:numRef>
              <c:f>Sheet3!$C$26</c:f>
              <c:numCache>
                <c:formatCode>0.00%</c:formatCode>
                <c:ptCount val="1"/>
                <c:pt idx="0">
                  <c:v>1.95E-2</c:v>
                </c:pt>
              </c:numCache>
            </c:numRef>
          </c:val>
          <c:extLst>
            <c:ext xmlns:c16="http://schemas.microsoft.com/office/drawing/2014/chart" uri="{C3380CC4-5D6E-409C-BE32-E72D297353CC}">
              <c16:uniqueId val="{00000001-6186-452A-8C07-FEB76C6B119B}"/>
            </c:ext>
          </c:extLst>
        </c:ser>
        <c:dLbls>
          <c:dLblPos val="inEnd"/>
          <c:showLegendKey val="0"/>
          <c:showVal val="1"/>
          <c:showCatName val="0"/>
          <c:showSerName val="0"/>
          <c:showPercent val="0"/>
          <c:showBubbleSize val="0"/>
        </c:dLbls>
        <c:gapWidth val="65"/>
        <c:axId val="185497472"/>
        <c:axId val="185498624"/>
      </c:barChart>
      <c:catAx>
        <c:axId val="18549747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85498624"/>
        <c:crosses val="autoZero"/>
        <c:auto val="1"/>
        <c:lblAlgn val="ctr"/>
        <c:lblOffset val="100"/>
        <c:noMultiLvlLbl val="0"/>
      </c:catAx>
      <c:valAx>
        <c:axId val="185498624"/>
        <c:scaling>
          <c:orientation val="minMax"/>
        </c:scaling>
        <c:delete val="1"/>
        <c:axPos val="l"/>
        <c:numFmt formatCode="0%" sourceLinked="1"/>
        <c:majorTickMark val="none"/>
        <c:minorTickMark val="none"/>
        <c:tickLblPos val="nextTo"/>
        <c:crossAx val="18549747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7-12-02T08:55:41.924" idx="24">
    <p:pos x="10" y="10"/>
    <p:text/>
    <p:extLst>
      <p:ext uri="{C676402C-5697-4E1C-873F-D02D1690AC5C}">
        <p15:threadingInfo xmlns:p15="http://schemas.microsoft.com/office/powerpoint/2012/main" timeZoneBias="480"/>
      </p:ext>
    </p:extLst>
  </p:cm>
  <p:cm authorId="1" dt="2017-12-02T08:55:43.531" idx="25">
    <p:pos x="106" y="106"/>
    <p:text>should there be information in the  DPH impact notes?</p:text>
    <p:extLst>
      <p:ext uri="{C676402C-5697-4E1C-873F-D02D1690AC5C}">
        <p15:threadingInfo xmlns:p15="http://schemas.microsoft.com/office/powerpoint/2012/main" timeZoneBias="480"/>
      </p:ext>
    </p:extLst>
  </p:cm>
  <p:cm authorId="2" dt="2017-12-04T10:28:59.605" idx="12">
    <p:pos x="106" y="202"/>
    <p:text>Noted</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12-02T08:53:27.824" idx="21">
    <p:pos x="10" y="10"/>
    <p:text>Is it correct to use systematic in the previous slide and systemic in this slide? Or, should they both be the same?</p:text>
    <p:extLst>
      <p:ext uri="{C676402C-5697-4E1C-873F-D02D1690AC5C}">
        <p15:threadingInfo xmlns:p15="http://schemas.microsoft.com/office/powerpoint/2012/main" timeZoneBias="480"/>
      </p:ext>
    </p:extLst>
  </p:cm>
  <p:cm authorId="2" dt="2017-12-04T10:28:00.525" idx="11">
    <p:pos x="10" y="106"/>
    <p:text>Should be Systematic.</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7-12-02T08:47:38.065" idx="28">
    <p:pos x="10" y="10"/>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965589-A0BE-4B88-B80E-5CE4CC652A94}" type="doc">
      <dgm:prSet loTypeId="urn:microsoft.com/office/officeart/2005/8/layout/radial4" loCatId="relationship" qsTypeId="urn:microsoft.com/office/officeart/2005/8/quickstyle/simple1" qsCatId="simple" csTypeId="urn:microsoft.com/office/officeart/2005/8/colors/accent3_2" csCatId="accent3" phldr="1"/>
      <dgm:spPr/>
      <dgm:t>
        <a:bodyPr/>
        <a:lstStyle/>
        <a:p>
          <a:endParaRPr lang="en-US"/>
        </a:p>
      </dgm:t>
    </dgm:pt>
    <dgm:pt modelId="{17679C99-00A5-48A1-92C9-5E19A464EB3E}">
      <dgm:prSet phldrT="[Text]"/>
      <dgm:spPr/>
      <dgm:t>
        <a:bodyPr/>
        <a:lstStyle/>
        <a:p>
          <a:r>
            <a:rPr lang="en-US"/>
            <a:t>Strict Enforcement</a:t>
          </a:r>
          <a:endParaRPr lang="en-US" dirty="0"/>
        </a:p>
      </dgm:t>
    </dgm:pt>
    <dgm:pt modelId="{094F6467-AD15-4F61-B5E3-339AA1E1F9AE}" type="parTrans" cxnId="{BF148DC7-A725-4641-80D3-EB4E0D0380B3}">
      <dgm:prSet/>
      <dgm:spPr/>
      <dgm:t>
        <a:bodyPr/>
        <a:lstStyle/>
        <a:p>
          <a:endParaRPr lang="en-US">
            <a:solidFill>
              <a:schemeClr val="tx1"/>
            </a:solidFill>
          </a:endParaRPr>
        </a:p>
      </dgm:t>
    </dgm:pt>
    <dgm:pt modelId="{56BA998D-9FC6-462D-A3DD-50855206D50C}" type="sibTrans" cxnId="{BF148DC7-A725-4641-80D3-EB4E0D0380B3}">
      <dgm:prSet/>
      <dgm:spPr/>
      <dgm:t>
        <a:bodyPr/>
        <a:lstStyle/>
        <a:p>
          <a:endParaRPr lang="en-US">
            <a:solidFill>
              <a:schemeClr val="tx1"/>
            </a:solidFill>
          </a:endParaRPr>
        </a:p>
      </dgm:t>
    </dgm:pt>
    <dgm:pt modelId="{88255111-0E71-4998-9F9B-03D399E60187}">
      <dgm:prSet phldrT="[Text]"/>
      <dgm:spPr/>
      <dgm:t>
        <a:bodyPr/>
        <a:lstStyle/>
        <a:p>
          <a:r>
            <a:rPr lang="en-US"/>
            <a:t>Empowered </a:t>
          </a:r>
        </a:p>
        <a:p>
          <a:r>
            <a:rPr lang="en-US"/>
            <a:t>Communities</a:t>
          </a:r>
          <a:endParaRPr lang="en-US" dirty="0"/>
        </a:p>
      </dgm:t>
    </dgm:pt>
    <dgm:pt modelId="{B83816D4-B61A-447E-9078-E1DD3BC77566}" type="parTrans" cxnId="{57649E79-5AC2-4BB4-9250-A57B0EAA72E0}">
      <dgm:prSet/>
      <dgm:spPr/>
      <dgm:t>
        <a:bodyPr/>
        <a:lstStyle/>
        <a:p>
          <a:endParaRPr lang="en-US">
            <a:solidFill>
              <a:schemeClr val="tx1"/>
            </a:solidFill>
          </a:endParaRPr>
        </a:p>
      </dgm:t>
    </dgm:pt>
    <dgm:pt modelId="{991A8888-DE62-4AEC-92AC-B298913869E0}" type="sibTrans" cxnId="{57649E79-5AC2-4BB4-9250-A57B0EAA72E0}">
      <dgm:prSet/>
      <dgm:spPr/>
      <dgm:t>
        <a:bodyPr/>
        <a:lstStyle/>
        <a:p>
          <a:endParaRPr lang="en-US">
            <a:solidFill>
              <a:schemeClr val="tx1"/>
            </a:solidFill>
          </a:endParaRPr>
        </a:p>
      </dgm:t>
    </dgm:pt>
    <dgm:pt modelId="{B2A5D3F5-AE1C-4285-B825-9944EAEA03DF}">
      <dgm:prSet phldrT="[Text]"/>
      <dgm:spPr/>
      <dgm:t>
        <a:bodyPr/>
        <a:lstStyle/>
        <a:p>
          <a:r>
            <a:rPr lang="en-US"/>
            <a:t>Strengthened Regulations</a:t>
          </a:r>
          <a:endParaRPr lang="en-US" dirty="0"/>
        </a:p>
      </dgm:t>
    </dgm:pt>
    <dgm:pt modelId="{9F82F993-C4B5-4879-9F54-3E3282DD537A}" type="parTrans" cxnId="{AD9017FC-0ABC-4E8C-B64E-B3AFAD0F70E6}">
      <dgm:prSet/>
      <dgm:spPr/>
      <dgm:t>
        <a:bodyPr/>
        <a:lstStyle/>
        <a:p>
          <a:endParaRPr lang="en-US">
            <a:solidFill>
              <a:schemeClr val="tx1"/>
            </a:solidFill>
          </a:endParaRPr>
        </a:p>
      </dgm:t>
    </dgm:pt>
    <dgm:pt modelId="{D721056E-C1B1-4781-9C10-8385E3FAAA94}" type="sibTrans" cxnId="{AD9017FC-0ABC-4E8C-B64E-B3AFAD0F70E6}">
      <dgm:prSet/>
      <dgm:spPr/>
      <dgm:t>
        <a:bodyPr/>
        <a:lstStyle/>
        <a:p>
          <a:endParaRPr lang="en-US">
            <a:solidFill>
              <a:schemeClr val="tx1"/>
            </a:solidFill>
          </a:endParaRPr>
        </a:p>
      </dgm:t>
    </dgm:pt>
    <dgm:pt modelId="{4560787D-97A2-4336-B82C-D5065800CA3F}">
      <dgm:prSet phldrT="[Text]"/>
      <dgm:spPr/>
      <dgm:t>
        <a:bodyPr/>
        <a:lstStyle/>
        <a:p>
          <a:r>
            <a:rPr lang="en-US"/>
            <a:t>Higher Rates of Compliance</a:t>
          </a:r>
          <a:endParaRPr lang="en-US" dirty="0"/>
        </a:p>
      </dgm:t>
    </dgm:pt>
    <dgm:pt modelId="{FEB568CE-5AF3-4B83-A330-46D7A7740EE1}" type="parTrans" cxnId="{60259BC3-3712-4155-9F43-B105F123182A}">
      <dgm:prSet/>
      <dgm:spPr/>
      <dgm:t>
        <a:bodyPr/>
        <a:lstStyle/>
        <a:p>
          <a:endParaRPr lang="en-US">
            <a:solidFill>
              <a:schemeClr val="tx1"/>
            </a:solidFill>
          </a:endParaRPr>
        </a:p>
      </dgm:t>
    </dgm:pt>
    <dgm:pt modelId="{0A13056A-29E4-439F-86C3-B95969690934}" type="sibTrans" cxnId="{60259BC3-3712-4155-9F43-B105F123182A}">
      <dgm:prSet/>
      <dgm:spPr/>
      <dgm:t>
        <a:bodyPr/>
        <a:lstStyle/>
        <a:p>
          <a:endParaRPr lang="en-US">
            <a:solidFill>
              <a:schemeClr val="tx1"/>
            </a:solidFill>
          </a:endParaRPr>
        </a:p>
      </dgm:t>
    </dgm:pt>
    <dgm:pt modelId="{B1C714BA-5176-4326-8C1F-718A0598E732}">
      <dgm:prSet phldrT="[Text]"/>
      <dgm:spPr/>
      <dgm:t>
        <a:bodyPr/>
        <a:lstStyle/>
        <a:p>
          <a:r>
            <a:rPr lang="en-US"/>
            <a:t>Fewer and Less Severe Emergency Incidents </a:t>
          </a:r>
          <a:endParaRPr lang="en-US" dirty="0"/>
        </a:p>
      </dgm:t>
    </dgm:pt>
    <dgm:pt modelId="{EEB5AD43-45B0-4ACE-A31C-A596C70ADC85}" type="parTrans" cxnId="{BB937CCD-E59C-443D-ACD9-2E250010CCC8}">
      <dgm:prSet/>
      <dgm:spPr/>
      <dgm:t>
        <a:bodyPr/>
        <a:lstStyle/>
        <a:p>
          <a:endParaRPr lang="en-US">
            <a:solidFill>
              <a:schemeClr val="tx1"/>
            </a:solidFill>
          </a:endParaRPr>
        </a:p>
      </dgm:t>
    </dgm:pt>
    <dgm:pt modelId="{8FD3555B-3B7F-44C0-B50F-F59B46E1B4E8}" type="sibTrans" cxnId="{BB937CCD-E59C-443D-ACD9-2E250010CCC8}">
      <dgm:prSet/>
      <dgm:spPr/>
      <dgm:t>
        <a:bodyPr/>
        <a:lstStyle/>
        <a:p>
          <a:endParaRPr lang="en-US">
            <a:solidFill>
              <a:schemeClr val="tx1"/>
            </a:solidFill>
          </a:endParaRPr>
        </a:p>
      </dgm:t>
    </dgm:pt>
    <dgm:pt modelId="{8CEAE473-E274-47D0-A346-07D1DF83CC4E}">
      <dgm:prSet phldrT="[Text]"/>
      <dgm:spPr/>
      <dgm:t>
        <a:bodyPr/>
        <a:lstStyle/>
        <a:p>
          <a:r>
            <a:rPr lang="en-US"/>
            <a:t>Reduced Toxic Emissions</a:t>
          </a:r>
          <a:endParaRPr lang="en-US" dirty="0"/>
        </a:p>
      </dgm:t>
    </dgm:pt>
    <dgm:pt modelId="{33C2C5BA-06D9-4EEF-A53C-4B8481231CA2}" type="parTrans" cxnId="{8B0DB15D-F280-4B79-BAAD-5360ABDB3E5F}">
      <dgm:prSet/>
      <dgm:spPr/>
      <dgm:t>
        <a:bodyPr/>
        <a:lstStyle/>
        <a:p>
          <a:endParaRPr lang="en-US">
            <a:solidFill>
              <a:schemeClr val="tx1"/>
            </a:solidFill>
          </a:endParaRPr>
        </a:p>
      </dgm:t>
    </dgm:pt>
    <dgm:pt modelId="{5E438F86-9342-4D7A-B28B-F0F6DA78475E}" type="sibTrans" cxnId="{8B0DB15D-F280-4B79-BAAD-5360ABDB3E5F}">
      <dgm:prSet/>
      <dgm:spPr/>
      <dgm:t>
        <a:bodyPr/>
        <a:lstStyle/>
        <a:p>
          <a:endParaRPr lang="en-US">
            <a:solidFill>
              <a:schemeClr val="tx1"/>
            </a:solidFill>
          </a:endParaRPr>
        </a:p>
      </dgm:t>
    </dgm:pt>
    <dgm:pt modelId="{A9D05F9B-CD7C-402A-8294-6AC7355A5F5C}">
      <dgm:prSet phldrT="[Text]"/>
      <dgm:spPr/>
      <dgm:t>
        <a:bodyPr/>
        <a:lstStyle/>
        <a:p>
          <a:r>
            <a:rPr lang="en-US"/>
            <a:t>Improved Environmental Conditions</a:t>
          </a:r>
          <a:endParaRPr lang="en-US" dirty="0"/>
        </a:p>
      </dgm:t>
    </dgm:pt>
    <dgm:pt modelId="{CAA2054D-04DF-498E-AE43-E837183A2C29}" type="parTrans" cxnId="{A936896C-F661-44FC-9C18-B5CF8CB1F469}">
      <dgm:prSet/>
      <dgm:spPr/>
      <dgm:t>
        <a:bodyPr/>
        <a:lstStyle/>
        <a:p>
          <a:endParaRPr lang="en-US">
            <a:solidFill>
              <a:schemeClr val="tx1"/>
            </a:solidFill>
          </a:endParaRPr>
        </a:p>
      </dgm:t>
    </dgm:pt>
    <dgm:pt modelId="{5337B7AA-9EF8-4CB0-A26D-20BE5DF6CF27}" type="sibTrans" cxnId="{A936896C-F661-44FC-9C18-B5CF8CB1F469}">
      <dgm:prSet/>
      <dgm:spPr/>
      <dgm:t>
        <a:bodyPr/>
        <a:lstStyle/>
        <a:p>
          <a:endParaRPr lang="en-US">
            <a:solidFill>
              <a:schemeClr val="tx1"/>
            </a:solidFill>
          </a:endParaRPr>
        </a:p>
      </dgm:t>
    </dgm:pt>
    <dgm:pt modelId="{D6551A52-A733-4ED0-9EBC-0BAB178CDD66}">
      <dgm:prSet phldrT="[Text]" phldr="1"/>
      <dgm:spPr>
        <a:solidFill>
          <a:schemeClr val="bg1"/>
        </a:solidFill>
      </dgm:spPr>
      <dgm:t>
        <a:bodyPr/>
        <a:lstStyle/>
        <a:p>
          <a:endParaRPr lang="en-US" dirty="0">
            <a:solidFill>
              <a:schemeClr val="tx1"/>
            </a:solidFill>
          </a:endParaRPr>
        </a:p>
      </dgm:t>
    </dgm:pt>
    <dgm:pt modelId="{CF104E6E-B18E-4DB7-AC78-EEC59F6D5D8A}" type="sibTrans" cxnId="{01982947-B4B8-4827-9B23-66B1919BC19B}">
      <dgm:prSet/>
      <dgm:spPr/>
      <dgm:t>
        <a:bodyPr/>
        <a:lstStyle/>
        <a:p>
          <a:endParaRPr lang="en-US">
            <a:solidFill>
              <a:schemeClr val="tx1"/>
            </a:solidFill>
          </a:endParaRPr>
        </a:p>
      </dgm:t>
    </dgm:pt>
    <dgm:pt modelId="{71D8A992-9F92-4DBB-9CED-8783103E149E}" type="parTrans" cxnId="{01982947-B4B8-4827-9B23-66B1919BC19B}">
      <dgm:prSet/>
      <dgm:spPr/>
      <dgm:t>
        <a:bodyPr/>
        <a:lstStyle/>
        <a:p>
          <a:endParaRPr lang="en-US">
            <a:solidFill>
              <a:schemeClr val="tx1"/>
            </a:solidFill>
          </a:endParaRPr>
        </a:p>
      </dgm:t>
    </dgm:pt>
    <dgm:pt modelId="{998857C7-DBF4-4983-90C0-07BCAAFFE1E9}" type="pres">
      <dgm:prSet presAssocID="{36965589-A0BE-4B88-B80E-5CE4CC652A94}" presName="cycle" presStyleCnt="0">
        <dgm:presLayoutVars>
          <dgm:chMax val="1"/>
          <dgm:dir/>
          <dgm:animLvl val="ctr"/>
          <dgm:resizeHandles val="exact"/>
        </dgm:presLayoutVars>
      </dgm:prSet>
      <dgm:spPr/>
    </dgm:pt>
    <dgm:pt modelId="{4086A4CA-9753-4726-964A-F03A5A359B5F}" type="pres">
      <dgm:prSet presAssocID="{D6551A52-A733-4ED0-9EBC-0BAB178CDD66}" presName="centerShape" presStyleLbl="node0" presStyleIdx="0" presStyleCnt="1"/>
      <dgm:spPr/>
    </dgm:pt>
    <dgm:pt modelId="{7721F587-CE62-4979-99CC-D782C25A51F5}" type="pres">
      <dgm:prSet presAssocID="{094F6467-AD15-4F61-B5E3-339AA1E1F9AE}" presName="parTrans" presStyleLbl="bgSibTrans2D1" presStyleIdx="0" presStyleCnt="7"/>
      <dgm:spPr/>
    </dgm:pt>
    <dgm:pt modelId="{2EA92081-4532-4FC7-96AC-CF4381BAF9DD}" type="pres">
      <dgm:prSet presAssocID="{17679C99-00A5-48A1-92C9-5E19A464EB3E}" presName="node" presStyleLbl="node1" presStyleIdx="0" presStyleCnt="7">
        <dgm:presLayoutVars>
          <dgm:bulletEnabled val="1"/>
        </dgm:presLayoutVars>
      </dgm:prSet>
      <dgm:spPr/>
    </dgm:pt>
    <dgm:pt modelId="{9A751159-7627-44C8-ADDF-500719A83AE0}" type="pres">
      <dgm:prSet presAssocID="{B83816D4-B61A-447E-9078-E1DD3BC77566}" presName="parTrans" presStyleLbl="bgSibTrans2D1" presStyleIdx="1" presStyleCnt="7"/>
      <dgm:spPr/>
    </dgm:pt>
    <dgm:pt modelId="{A074F600-F884-47BA-A7C6-51270F3C8904}" type="pres">
      <dgm:prSet presAssocID="{88255111-0E71-4998-9F9B-03D399E60187}" presName="node" presStyleLbl="node1" presStyleIdx="1" presStyleCnt="7">
        <dgm:presLayoutVars>
          <dgm:bulletEnabled val="1"/>
        </dgm:presLayoutVars>
      </dgm:prSet>
      <dgm:spPr/>
    </dgm:pt>
    <dgm:pt modelId="{AD14FFB1-CE8D-4237-BDC1-DD143BCBCC74}" type="pres">
      <dgm:prSet presAssocID="{9F82F993-C4B5-4879-9F54-3E3282DD537A}" presName="parTrans" presStyleLbl="bgSibTrans2D1" presStyleIdx="2" presStyleCnt="7"/>
      <dgm:spPr/>
    </dgm:pt>
    <dgm:pt modelId="{7C22B2D7-8BAE-4E76-BC2D-7454BFB18D02}" type="pres">
      <dgm:prSet presAssocID="{B2A5D3F5-AE1C-4285-B825-9944EAEA03DF}" presName="node" presStyleLbl="node1" presStyleIdx="2" presStyleCnt="7">
        <dgm:presLayoutVars>
          <dgm:bulletEnabled val="1"/>
        </dgm:presLayoutVars>
      </dgm:prSet>
      <dgm:spPr/>
    </dgm:pt>
    <dgm:pt modelId="{15A877D6-0C5A-4958-BD2D-1BE045377EEC}" type="pres">
      <dgm:prSet presAssocID="{FEB568CE-5AF3-4B83-A330-46D7A7740EE1}" presName="parTrans" presStyleLbl="bgSibTrans2D1" presStyleIdx="3" presStyleCnt="7"/>
      <dgm:spPr/>
    </dgm:pt>
    <dgm:pt modelId="{3671EC78-8F49-4EA1-BC15-B1B78A30F499}" type="pres">
      <dgm:prSet presAssocID="{4560787D-97A2-4336-B82C-D5065800CA3F}" presName="node" presStyleLbl="node1" presStyleIdx="3" presStyleCnt="7">
        <dgm:presLayoutVars>
          <dgm:bulletEnabled val="1"/>
        </dgm:presLayoutVars>
      </dgm:prSet>
      <dgm:spPr/>
    </dgm:pt>
    <dgm:pt modelId="{D8D2E849-1FBF-4E87-8455-1ACFD89213C4}" type="pres">
      <dgm:prSet presAssocID="{EEB5AD43-45B0-4ACE-A31C-A596C70ADC85}" presName="parTrans" presStyleLbl="bgSibTrans2D1" presStyleIdx="4" presStyleCnt="7"/>
      <dgm:spPr/>
    </dgm:pt>
    <dgm:pt modelId="{7593F39C-7434-4EFA-A86B-CF47C6C6661E}" type="pres">
      <dgm:prSet presAssocID="{B1C714BA-5176-4326-8C1F-718A0598E732}" presName="node" presStyleLbl="node1" presStyleIdx="4" presStyleCnt="7">
        <dgm:presLayoutVars>
          <dgm:bulletEnabled val="1"/>
        </dgm:presLayoutVars>
      </dgm:prSet>
      <dgm:spPr/>
    </dgm:pt>
    <dgm:pt modelId="{D2E60F30-B4DA-4740-B7DD-729CF6F2A089}" type="pres">
      <dgm:prSet presAssocID="{33C2C5BA-06D9-4EEF-A53C-4B8481231CA2}" presName="parTrans" presStyleLbl="bgSibTrans2D1" presStyleIdx="5" presStyleCnt="7"/>
      <dgm:spPr/>
    </dgm:pt>
    <dgm:pt modelId="{436B9930-61ED-4F91-A2A6-E24F6801E367}" type="pres">
      <dgm:prSet presAssocID="{8CEAE473-E274-47D0-A346-07D1DF83CC4E}" presName="node" presStyleLbl="node1" presStyleIdx="5" presStyleCnt="7">
        <dgm:presLayoutVars>
          <dgm:bulletEnabled val="1"/>
        </dgm:presLayoutVars>
      </dgm:prSet>
      <dgm:spPr/>
    </dgm:pt>
    <dgm:pt modelId="{CC98DDB0-9613-417B-8C21-9866183FA848}" type="pres">
      <dgm:prSet presAssocID="{CAA2054D-04DF-498E-AE43-E837183A2C29}" presName="parTrans" presStyleLbl="bgSibTrans2D1" presStyleIdx="6" presStyleCnt="7"/>
      <dgm:spPr/>
    </dgm:pt>
    <dgm:pt modelId="{1AE9B8F3-338A-4456-8D6E-1C283B71966E}" type="pres">
      <dgm:prSet presAssocID="{A9D05F9B-CD7C-402A-8294-6AC7355A5F5C}" presName="node" presStyleLbl="node1" presStyleIdx="6" presStyleCnt="7">
        <dgm:presLayoutVars>
          <dgm:bulletEnabled val="1"/>
        </dgm:presLayoutVars>
      </dgm:prSet>
      <dgm:spPr/>
    </dgm:pt>
  </dgm:ptLst>
  <dgm:cxnLst>
    <dgm:cxn modelId="{9BA04002-29A1-41C9-9452-1DBA506A6875}" type="presOf" srcId="{B2A5D3F5-AE1C-4285-B825-9944EAEA03DF}" destId="{7C22B2D7-8BAE-4E76-BC2D-7454BFB18D02}" srcOrd="0" destOrd="0" presId="urn:microsoft.com/office/officeart/2005/8/layout/radial4"/>
    <dgm:cxn modelId="{9BAF7307-4F0B-451A-870F-61D0DEA6E08A}" type="presOf" srcId="{094F6467-AD15-4F61-B5E3-339AA1E1F9AE}" destId="{7721F587-CE62-4979-99CC-D782C25A51F5}" srcOrd="0" destOrd="0" presId="urn:microsoft.com/office/officeart/2005/8/layout/radial4"/>
    <dgm:cxn modelId="{BFFADD1F-6B9A-4F87-8E36-BE48C42F97F0}" type="presOf" srcId="{33C2C5BA-06D9-4EEF-A53C-4B8481231CA2}" destId="{D2E60F30-B4DA-4740-B7DD-729CF6F2A089}" srcOrd="0" destOrd="0" presId="urn:microsoft.com/office/officeart/2005/8/layout/radial4"/>
    <dgm:cxn modelId="{EF187A27-88E1-48FF-986C-477032026AAC}" type="presOf" srcId="{8CEAE473-E274-47D0-A346-07D1DF83CC4E}" destId="{436B9930-61ED-4F91-A2A6-E24F6801E367}" srcOrd="0" destOrd="0" presId="urn:microsoft.com/office/officeart/2005/8/layout/radial4"/>
    <dgm:cxn modelId="{8B0DB15D-F280-4B79-BAAD-5360ABDB3E5F}" srcId="{D6551A52-A733-4ED0-9EBC-0BAB178CDD66}" destId="{8CEAE473-E274-47D0-A346-07D1DF83CC4E}" srcOrd="5" destOrd="0" parTransId="{33C2C5BA-06D9-4EEF-A53C-4B8481231CA2}" sibTransId="{5E438F86-9342-4D7A-B28B-F0F6DA78475E}"/>
    <dgm:cxn modelId="{137E485F-1DD8-40C8-B9F3-1AE3E26CCE86}" type="presOf" srcId="{EEB5AD43-45B0-4ACE-A31C-A596C70ADC85}" destId="{D8D2E849-1FBF-4E87-8455-1ACFD89213C4}" srcOrd="0" destOrd="0" presId="urn:microsoft.com/office/officeart/2005/8/layout/radial4"/>
    <dgm:cxn modelId="{7C627063-D890-49A9-830D-692F6FB8F8B8}" type="presOf" srcId="{4560787D-97A2-4336-B82C-D5065800CA3F}" destId="{3671EC78-8F49-4EA1-BC15-B1B78A30F499}" srcOrd="0" destOrd="0" presId="urn:microsoft.com/office/officeart/2005/8/layout/radial4"/>
    <dgm:cxn modelId="{2E0FB063-BCCF-4F28-A99B-81B534B8D1B7}" type="presOf" srcId="{D6551A52-A733-4ED0-9EBC-0BAB178CDD66}" destId="{4086A4CA-9753-4726-964A-F03A5A359B5F}" srcOrd="0" destOrd="0" presId="urn:microsoft.com/office/officeart/2005/8/layout/radial4"/>
    <dgm:cxn modelId="{46E72344-38D8-4C4C-AC7F-1379EBB5FD27}" type="presOf" srcId="{A9D05F9B-CD7C-402A-8294-6AC7355A5F5C}" destId="{1AE9B8F3-338A-4456-8D6E-1C283B71966E}" srcOrd="0" destOrd="0" presId="urn:microsoft.com/office/officeart/2005/8/layout/radial4"/>
    <dgm:cxn modelId="{3D59EA64-335B-4B0D-BA5F-DF8CC3A2D6EE}" type="presOf" srcId="{88255111-0E71-4998-9F9B-03D399E60187}" destId="{A074F600-F884-47BA-A7C6-51270F3C8904}" srcOrd="0" destOrd="0" presId="urn:microsoft.com/office/officeart/2005/8/layout/radial4"/>
    <dgm:cxn modelId="{01982947-B4B8-4827-9B23-66B1919BC19B}" srcId="{36965589-A0BE-4B88-B80E-5CE4CC652A94}" destId="{D6551A52-A733-4ED0-9EBC-0BAB178CDD66}" srcOrd="0" destOrd="0" parTransId="{71D8A992-9F92-4DBB-9CED-8783103E149E}" sibTransId="{CF104E6E-B18E-4DB7-AC78-EEC59F6D5D8A}"/>
    <dgm:cxn modelId="{3AF03E67-C3C8-41F4-BB9C-84BAABC116D9}" type="presOf" srcId="{17679C99-00A5-48A1-92C9-5E19A464EB3E}" destId="{2EA92081-4532-4FC7-96AC-CF4381BAF9DD}" srcOrd="0" destOrd="0" presId="urn:microsoft.com/office/officeart/2005/8/layout/radial4"/>
    <dgm:cxn modelId="{EDA8874B-8CB0-45D3-A525-240DD937B70A}" type="presOf" srcId="{9F82F993-C4B5-4879-9F54-3E3282DD537A}" destId="{AD14FFB1-CE8D-4237-BDC1-DD143BCBCC74}" srcOrd="0" destOrd="0" presId="urn:microsoft.com/office/officeart/2005/8/layout/radial4"/>
    <dgm:cxn modelId="{A936896C-F661-44FC-9C18-B5CF8CB1F469}" srcId="{D6551A52-A733-4ED0-9EBC-0BAB178CDD66}" destId="{A9D05F9B-CD7C-402A-8294-6AC7355A5F5C}" srcOrd="6" destOrd="0" parTransId="{CAA2054D-04DF-498E-AE43-E837183A2C29}" sibTransId="{5337B7AA-9EF8-4CB0-A26D-20BE5DF6CF27}"/>
    <dgm:cxn modelId="{1DA0FD78-B292-4AD7-A1D4-F5029A4723D6}" type="presOf" srcId="{CAA2054D-04DF-498E-AE43-E837183A2C29}" destId="{CC98DDB0-9613-417B-8C21-9866183FA848}" srcOrd="0" destOrd="0" presId="urn:microsoft.com/office/officeart/2005/8/layout/radial4"/>
    <dgm:cxn modelId="{57649E79-5AC2-4BB4-9250-A57B0EAA72E0}" srcId="{D6551A52-A733-4ED0-9EBC-0BAB178CDD66}" destId="{88255111-0E71-4998-9F9B-03D399E60187}" srcOrd="1" destOrd="0" parTransId="{B83816D4-B61A-447E-9078-E1DD3BC77566}" sibTransId="{991A8888-DE62-4AEC-92AC-B298913869E0}"/>
    <dgm:cxn modelId="{63B7E67E-F563-4E2A-B9A7-13060E627EE7}" type="presOf" srcId="{FEB568CE-5AF3-4B83-A330-46D7A7740EE1}" destId="{15A877D6-0C5A-4958-BD2D-1BE045377EEC}" srcOrd="0" destOrd="0" presId="urn:microsoft.com/office/officeart/2005/8/layout/radial4"/>
    <dgm:cxn modelId="{60259BC3-3712-4155-9F43-B105F123182A}" srcId="{D6551A52-A733-4ED0-9EBC-0BAB178CDD66}" destId="{4560787D-97A2-4336-B82C-D5065800CA3F}" srcOrd="3" destOrd="0" parTransId="{FEB568CE-5AF3-4B83-A330-46D7A7740EE1}" sibTransId="{0A13056A-29E4-439F-86C3-B95969690934}"/>
    <dgm:cxn modelId="{BF148DC7-A725-4641-80D3-EB4E0D0380B3}" srcId="{D6551A52-A733-4ED0-9EBC-0BAB178CDD66}" destId="{17679C99-00A5-48A1-92C9-5E19A464EB3E}" srcOrd="0" destOrd="0" parTransId="{094F6467-AD15-4F61-B5E3-339AA1E1F9AE}" sibTransId="{56BA998D-9FC6-462D-A3DD-50855206D50C}"/>
    <dgm:cxn modelId="{BB937CCD-E59C-443D-ACD9-2E250010CCC8}" srcId="{D6551A52-A733-4ED0-9EBC-0BAB178CDD66}" destId="{B1C714BA-5176-4326-8C1F-718A0598E732}" srcOrd="4" destOrd="0" parTransId="{EEB5AD43-45B0-4ACE-A31C-A596C70ADC85}" sibTransId="{8FD3555B-3B7F-44C0-B50F-F59B46E1B4E8}"/>
    <dgm:cxn modelId="{6B0E50E0-0F0A-4306-8BA4-3C6E25FBD2B8}" type="presOf" srcId="{B1C714BA-5176-4326-8C1F-718A0598E732}" destId="{7593F39C-7434-4EFA-A86B-CF47C6C6661E}" srcOrd="0" destOrd="0" presId="urn:microsoft.com/office/officeart/2005/8/layout/radial4"/>
    <dgm:cxn modelId="{74F030E3-AABC-47EF-AAFB-FC6E983F1032}" type="presOf" srcId="{B83816D4-B61A-447E-9078-E1DD3BC77566}" destId="{9A751159-7627-44C8-ADDF-500719A83AE0}" srcOrd="0" destOrd="0" presId="urn:microsoft.com/office/officeart/2005/8/layout/radial4"/>
    <dgm:cxn modelId="{AA9677E7-2530-4301-AAB5-0453AEB60554}" type="presOf" srcId="{36965589-A0BE-4B88-B80E-5CE4CC652A94}" destId="{998857C7-DBF4-4983-90C0-07BCAAFFE1E9}" srcOrd="0" destOrd="0" presId="urn:microsoft.com/office/officeart/2005/8/layout/radial4"/>
    <dgm:cxn modelId="{AD9017FC-0ABC-4E8C-B64E-B3AFAD0F70E6}" srcId="{D6551A52-A733-4ED0-9EBC-0BAB178CDD66}" destId="{B2A5D3F5-AE1C-4285-B825-9944EAEA03DF}" srcOrd="2" destOrd="0" parTransId="{9F82F993-C4B5-4879-9F54-3E3282DD537A}" sibTransId="{D721056E-C1B1-4781-9C10-8385E3FAAA94}"/>
    <dgm:cxn modelId="{FE90D934-4237-4A1B-8FA2-EADE49554D21}" type="presParOf" srcId="{998857C7-DBF4-4983-90C0-07BCAAFFE1E9}" destId="{4086A4CA-9753-4726-964A-F03A5A359B5F}" srcOrd="0" destOrd="0" presId="urn:microsoft.com/office/officeart/2005/8/layout/radial4"/>
    <dgm:cxn modelId="{BC18ABDE-7537-4972-A7D6-1303198BE615}" type="presParOf" srcId="{998857C7-DBF4-4983-90C0-07BCAAFFE1E9}" destId="{7721F587-CE62-4979-99CC-D782C25A51F5}" srcOrd="1" destOrd="0" presId="urn:microsoft.com/office/officeart/2005/8/layout/radial4"/>
    <dgm:cxn modelId="{C4841B59-18BA-4391-A43E-4D0146075B40}" type="presParOf" srcId="{998857C7-DBF4-4983-90C0-07BCAAFFE1E9}" destId="{2EA92081-4532-4FC7-96AC-CF4381BAF9DD}" srcOrd="2" destOrd="0" presId="urn:microsoft.com/office/officeart/2005/8/layout/radial4"/>
    <dgm:cxn modelId="{4FA33C79-51FE-47EE-924F-6D62CC11ED11}" type="presParOf" srcId="{998857C7-DBF4-4983-90C0-07BCAAFFE1E9}" destId="{9A751159-7627-44C8-ADDF-500719A83AE0}" srcOrd="3" destOrd="0" presId="urn:microsoft.com/office/officeart/2005/8/layout/radial4"/>
    <dgm:cxn modelId="{627C9136-C53E-42C3-9415-51E4D93562B0}" type="presParOf" srcId="{998857C7-DBF4-4983-90C0-07BCAAFFE1E9}" destId="{A074F600-F884-47BA-A7C6-51270F3C8904}" srcOrd="4" destOrd="0" presId="urn:microsoft.com/office/officeart/2005/8/layout/radial4"/>
    <dgm:cxn modelId="{723E0242-791A-45AF-BD49-83F704A308F2}" type="presParOf" srcId="{998857C7-DBF4-4983-90C0-07BCAAFFE1E9}" destId="{AD14FFB1-CE8D-4237-BDC1-DD143BCBCC74}" srcOrd="5" destOrd="0" presId="urn:microsoft.com/office/officeart/2005/8/layout/radial4"/>
    <dgm:cxn modelId="{61C3E72F-6F68-4A5F-B4BF-ABB7A60CABC0}" type="presParOf" srcId="{998857C7-DBF4-4983-90C0-07BCAAFFE1E9}" destId="{7C22B2D7-8BAE-4E76-BC2D-7454BFB18D02}" srcOrd="6" destOrd="0" presId="urn:microsoft.com/office/officeart/2005/8/layout/radial4"/>
    <dgm:cxn modelId="{6584BC0E-35B5-4C14-A279-88B84F88CE5A}" type="presParOf" srcId="{998857C7-DBF4-4983-90C0-07BCAAFFE1E9}" destId="{15A877D6-0C5A-4958-BD2D-1BE045377EEC}" srcOrd="7" destOrd="0" presId="urn:microsoft.com/office/officeart/2005/8/layout/radial4"/>
    <dgm:cxn modelId="{2CC9BEF5-E33E-4B5B-91D6-9D0721B4A35C}" type="presParOf" srcId="{998857C7-DBF4-4983-90C0-07BCAAFFE1E9}" destId="{3671EC78-8F49-4EA1-BC15-B1B78A30F499}" srcOrd="8" destOrd="0" presId="urn:microsoft.com/office/officeart/2005/8/layout/radial4"/>
    <dgm:cxn modelId="{EAB51474-1F52-4728-B0E0-C7FB96C553EF}" type="presParOf" srcId="{998857C7-DBF4-4983-90C0-07BCAAFFE1E9}" destId="{D8D2E849-1FBF-4E87-8455-1ACFD89213C4}" srcOrd="9" destOrd="0" presId="urn:microsoft.com/office/officeart/2005/8/layout/radial4"/>
    <dgm:cxn modelId="{0E666C72-57A8-4F72-96B8-23AF599DDF24}" type="presParOf" srcId="{998857C7-DBF4-4983-90C0-07BCAAFFE1E9}" destId="{7593F39C-7434-4EFA-A86B-CF47C6C6661E}" srcOrd="10" destOrd="0" presId="urn:microsoft.com/office/officeart/2005/8/layout/radial4"/>
    <dgm:cxn modelId="{20E1EC32-71B0-4D2A-81BC-613FE418F003}" type="presParOf" srcId="{998857C7-DBF4-4983-90C0-07BCAAFFE1E9}" destId="{D2E60F30-B4DA-4740-B7DD-729CF6F2A089}" srcOrd="11" destOrd="0" presId="urn:microsoft.com/office/officeart/2005/8/layout/radial4"/>
    <dgm:cxn modelId="{8B5A5534-1423-4508-9FFA-0401D14FACA3}" type="presParOf" srcId="{998857C7-DBF4-4983-90C0-07BCAAFFE1E9}" destId="{436B9930-61ED-4F91-A2A6-E24F6801E367}" srcOrd="12" destOrd="0" presId="urn:microsoft.com/office/officeart/2005/8/layout/radial4"/>
    <dgm:cxn modelId="{775610DA-5F8F-40CB-A8CC-A0E5D55220BD}" type="presParOf" srcId="{998857C7-DBF4-4983-90C0-07BCAAFFE1E9}" destId="{CC98DDB0-9613-417B-8C21-9866183FA848}" srcOrd="13" destOrd="0" presId="urn:microsoft.com/office/officeart/2005/8/layout/radial4"/>
    <dgm:cxn modelId="{43661492-391C-4ACC-89D1-B31EDFAC24BE}" type="presParOf" srcId="{998857C7-DBF4-4983-90C0-07BCAAFFE1E9}" destId="{1AE9B8F3-338A-4456-8D6E-1C283B71966E}"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6A4CA-9753-4726-964A-F03A5A359B5F}">
      <dsp:nvSpPr>
        <dsp:cNvPr id="0" name=""/>
        <dsp:cNvSpPr/>
      </dsp:nvSpPr>
      <dsp:spPr>
        <a:xfrm>
          <a:off x="3230469" y="2971935"/>
          <a:ext cx="2054411" cy="2054411"/>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endParaRPr lang="en-US" sz="4800" kern="1200" dirty="0">
            <a:solidFill>
              <a:schemeClr val="tx1"/>
            </a:solidFill>
          </a:endParaRPr>
        </a:p>
      </dsp:txBody>
      <dsp:txXfrm>
        <a:off x="3531331" y="3272797"/>
        <a:ext cx="1452687" cy="1452687"/>
      </dsp:txXfrm>
    </dsp:sp>
    <dsp:sp modelId="{7721F587-CE62-4979-99CC-D782C25A51F5}">
      <dsp:nvSpPr>
        <dsp:cNvPr id="0" name=""/>
        <dsp:cNvSpPr/>
      </dsp:nvSpPr>
      <dsp:spPr>
        <a:xfrm rot="10800000">
          <a:off x="836177" y="3706387"/>
          <a:ext cx="2262605" cy="585507"/>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A92081-4532-4FC7-96AC-CF4381BAF9DD}">
      <dsp:nvSpPr>
        <dsp:cNvPr id="0" name=""/>
        <dsp:cNvSpPr/>
      </dsp:nvSpPr>
      <dsp:spPr>
        <a:xfrm>
          <a:off x="117133" y="3423906"/>
          <a:ext cx="1438087" cy="11504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Strict Enforcement</a:t>
          </a:r>
          <a:endParaRPr lang="en-US" sz="1700" kern="1200" dirty="0"/>
        </a:p>
      </dsp:txBody>
      <dsp:txXfrm>
        <a:off x="150829" y="3457602"/>
        <a:ext cx="1370695" cy="1083078"/>
      </dsp:txXfrm>
    </dsp:sp>
    <dsp:sp modelId="{9A751159-7627-44C8-ADDF-500719A83AE0}">
      <dsp:nvSpPr>
        <dsp:cNvPr id="0" name=""/>
        <dsp:cNvSpPr/>
      </dsp:nvSpPr>
      <dsp:spPr>
        <a:xfrm rot="12600000">
          <a:off x="1143005" y="2561290"/>
          <a:ext cx="2262605" cy="585507"/>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74F600-F884-47BA-A7C6-51270F3C8904}">
      <dsp:nvSpPr>
        <dsp:cNvPr id="0" name=""/>
        <dsp:cNvSpPr/>
      </dsp:nvSpPr>
      <dsp:spPr>
        <a:xfrm>
          <a:off x="575527" y="1713157"/>
          <a:ext cx="1438087" cy="11504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Empowered </a:t>
          </a:r>
        </a:p>
        <a:p>
          <a:pPr marL="0" lvl="0" indent="0" algn="ctr" defTabSz="755650">
            <a:lnSpc>
              <a:spcPct val="90000"/>
            </a:lnSpc>
            <a:spcBef>
              <a:spcPct val="0"/>
            </a:spcBef>
            <a:spcAft>
              <a:spcPct val="35000"/>
            </a:spcAft>
            <a:buNone/>
          </a:pPr>
          <a:r>
            <a:rPr lang="en-US" sz="1700" kern="1200"/>
            <a:t>Communities</a:t>
          </a:r>
          <a:endParaRPr lang="en-US" sz="1700" kern="1200" dirty="0"/>
        </a:p>
      </dsp:txBody>
      <dsp:txXfrm>
        <a:off x="609223" y="1746853"/>
        <a:ext cx="1370695" cy="1083078"/>
      </dsp:txXfrm>
    </dsp:sp>
    <dsp:sp modelId="{AD14FFB1-CE8D-4237-BDC1-DD143BCBCC74}">
      <dsp:nvSpPr>
        <dsp:cNvPr id="0" name=""/>
        <dsp:cNvSpPr/>
      </dsp:nvSpPr>
      <dsp:spPr>
        <a:xfrm rot="14400000">
          <a:off x="1981274" y="1723021"/>
          <a:ext cx="2262605" cy="585507"/>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22B2D7-8BAE-4E76-BC2D-7454BFB18D02}">
      <dsp:nvSpPr>
        <dsp:cNvPr id="0" name=""/>
        <dsp:cNvSpPr/>
      </dsp:nvSpPr>
      <dsp:spPr>
        <a:xfrm>
          <a:off x="1827882" y="460802"/>
          <a:ext cx="1438087" cy="11504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Strengthened Regulations</a:t>
          </a:r>
          <a:endParaRPr lang="en-US" sz="1700" kern="1200" dirty="0"/>
        </a:p>
      </dsp:txBody>
      <dsp:txXfrm>
        <a:off x="1861578" y="494498"/>
        <a:ext cx="1370695" cy="1083078"/>
      </dsp:txXfrm>
    </dsp:sp>
    <dsp:sp modelId="{15A877D6-0C5A-4958-BD2D-1BE045377EEC}">
      <dsp:nvSpPr>
        <dsp:cNvPr id="0" name=""/>
        <dsp:cNvSpPr/>
      </dsp:nvSpPr>
      <dsp:spPr>
        <a:xfrm rot="16200000">
          <a:off x="3126372" y="1416193"/>
          <a:ext cx="2262605" cy="585507"/>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71EC78-8F49-4EA1-BC15-B1B78A30F499}">
      <dsp:nvSpPr>
        <dsp:cNvPr id="0" name=""/>
        <dsp:cNvSpPr/>
      </dsp:nvSpPr>
      <dsp:spPr>
        <a:xfrm>
          <a:off x="3538631" y="2408"/>
          <a:ext cx="1438087" cy="11504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Higher Rates of Compliance</a:t>
          </a:r>
          <a:endParaRPr lang="en-US" sz="1700" kern="1200" dirty="0"/>
        </a:p>
      </dsp:txBody>
      <dsp:txXfrm>
        <a:off x="3572327" y="36104"/>
        <a:ext cx="1370695" cy="1083078"/>
      </dsp:txXfrm>
    </dsp:sp>
    <dsp:sp modelId="{D8D2E849-1FBF-4E87-8455-1ACFD89213C4}">
      <dsp:nvSpPr>
        <dsp:cNvPr id="0" name=""/>
        <dsp:cNvSpPr/>
      </dsp:nvSpPr>
      <dsp:spPr>
        <a:xfrm rot="18000000">
          <a:off x="4271469" y="1723021"/>
          <a:ext cx="2262605" cy="585507"/>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93F39C-7434-4EFA-A86B-CF47C6C6661E}">
      <dsp:nvSpPr>
        <dsp:cNvPr id="0" name=""/>
        <dsp:cNvSpPr/>
      </dsp:nvSpPr>
      <dsp:spPr>
        <a:xfrm>
          <a:off x="5249379" y="460802"/>
          <a:ext cx="1438087" cy="11504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Fewer and Less Severe Emergency Incidents </a:t>
          </a:r>
          <a:endParaRPr lang="en-US" sz="1700" kern="1200" dirty="0"/>
        </a:p>
      </dsp:txBody>
      <dsp:txXfrm>
        <a:off x="5283075" y="494498"/>
        <a:ext cx="1370695" cy="1083078"/>
      </dsp:txXfrm>
    </dsp:sp>
    <dsp:sp modelId="{D2E60F30-B4DA-4740-B7DD-729CF6F2A089}">
      <dsp:nvSpPr>
        <dsp:cNvPr id="0" name=""/>
        <dsp:cNvSpPr/>
      </dsp:nvSpPr>
      <dsp:spPr>
        <a:xfrm rot="19800000">
          <a:off x="5109738" y="2561290"/>
          <a:ext cx="2262605" cy="585507"/>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6B9930-61ED-4F91-A2A6-E24F6801E367}">
      <dsp:nvSpPr>
        <dsp:cNvPr id="0" name=""/>
        <dsp:cNvSpPr/>
      </dsp:nvSpPr>
      <dsp:spPr>
        <a:xfrm>
          <a:off x="6501734" y="1713157"/>
          <a:ext cx="1438087" cy="11504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Reduced Toxic Emissions</a:t>
          </a:r>
          <a:endParaRPr lang="en-US" sz="1700" kern="1200" dirty="0"/>
        </a:p>
      </dsp:txBody>
      <dsp:txXfrm>
        <a:off x="6535430" y="1746853"/>
        <a:ext cx="1370695" cy="1083078"/>
      </dsp:txXfrm>
    </dsp:sp>
    <dsp:sp modelId="{CC98DDB0-9613-417B-8C21-9866183FA848}">
      <dsp:nvSpPr>
        <dsp:cNvPr id="0" name=""/>
        <dsp:cNvSpPr/>
      </dsp:nvSpPr>
      <dsp:spPr>
        <a:xfrm>
          <a:off x="5416566" y="3706387"/>
          <a:ext cx="2262605" cy="585507"/>
        </a:xfrm>
        <a:prstGeom prst="lef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E9B8F3-338A-4456-8D6E-1C283B71966E}">
      <dsp:nvSpPr>
        <dsp:cNvPr id="0" name=""/>
        <dsp:cNvSpPr/>
      </dsp:nvSpPr>
      <dsp:spPr>
        <a:xfrm>
          <a:off x="6960128" y="3423906"/>
          <a:ext cx="1438087" cy="11504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Improved Environmental Conditions</a:t>
          </a:r>
          <a:endParaRPr lang="en-US" sz="1700" kern="1200" dirty="0"/>
        </a:p>
      </dsp:txBody>
      <dsp:txXfrm>
        <a:off x="6993824" y="3457602"/>
        <a:ext cx="1370695" cy="108307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3970940" y="0"/>
            <a:ext cx="3037840" cy="464820"/>
          </a:xfrm>
          <a:prstGeom prst="rect">
            <a:avLst/>
          </a:prstGeom>
        </p:spPr>
        <p:txBody>
          <a:bodyPr vert="horz" lIns="93164" tIns="46582" rIns="93164" bIns="46582" rtlCol="0"/>
          <a:lstStyle>
            <a:lvl1pPr algn="r">
              <a:defRPr sz="1200"/>
            </a:lvl1pPr>
          </a:lstStyle>
          <a:p>
            <a:fld id="{71B6E036-E03C-5842-901C-1E87ADD77BC2}" type="datetimeFigureOut">
              <a:rPr lang="en-US" smtClean="0"/>
              <a:t>4/23/2019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67"/>
            <a:ext cx="3037840" cy="464820"/>
          </a:xfrm>
          <a:prstGeom prst="rect">
            <a:avLst/>
          </a:prstGeom>
        </p:spPr>
        <p:txBody>
          <a:bodyPr vert="horz" lIns="93164" tIns="46582" rIns="93164" bIns="46582" rtlCol="0" anchor="b"/>
          <a:lstStyle>
            <a:lvl1pPr algn="r">
              <a:defRPr sz="1200"/>
            </a:lvl1pPr>
          </a:lstStyle>
          <a:p>
            <a:fld id="{4F5934A8-B8B6-9947-A2AF-466E343BBB87}" type="slidenum">
              <a:rPr lang="en-US" smtClean="0"/>
              <a:t>‹#›</a:t>
            </a:fld>
            <a:endParaRPr lang="en-US"/>
          </a:p>
        </p:txBody>
      </p:sp>
    </p:spTree>
    <p:extLst>
      <p:ext uri="{BB962C8B-B14F-4D97-AF65-F5344CB8AC3E}">
        <p14:creationId xmlns:p14="http://schemas.microsoft.com/office/powerpoint/2010/main" val="7764586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3164" tIns="46582" rIns="93164" bIns="46582" rtlCol="0"/>
          <a:lstStyle>
            <a:lvl1pPr algn="r">
              <a:defRPr sz="1200"/>
            </a:lvl1pPr>
          </a:lstStyle>
          <a:p>
            <a:fld id="{2A3EB5FC-1857-1849-8047-3303091A6914}" type="datetimeFigureOut">
              <a:rPr lang="en-US" smtClean="0"/>
              <a:t>4/23/2019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3164" tIns="46582" rIns="93164" bIns="46582" rtlCol="0" anchor="b"/>
          <a:lstStyle>
            <a:lvl1pPr algn="r">
              <a:defRPr sz="1200"/>
            </a:lvl1pPr>
          </a:lstStyle>
          <a:p>
            <a:fld id="{F6DAE0CD-D28B-7943-AABC-BE60ED5BE82C}" type="slidenum">
              <a:rPr lang="en-US" smtClean="0"/>
              <a:t>‹#›</a:t>
            </a:fld>
            <a:endParaRPr lang="en-US"/>
          </a:p>
        </p:txBody>
      </p:sp>
    </p:spTree>
    <p:extLst>
      <p:ext uri="{BB962C8B-B14F-4D97-AF65-F5344CB8AC3E}">
        <p14:creationId xmlns:p14="http://schemas.microsoft.com/office/powerpoint/2010/main" val="177336329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0</a:t>
            </a:fld>
            <a:endParaRPr lang="en-US">
              <a:solidFill>
                <a:prstClr val="black"/>
              </a:solidFill>
            </a:endParaRPr>
          </a:p>
        </p:txBody>
      </p:sp>
    </p:spTree>
    <p:extLst>
      <p:ext uri="{BB962C8B-B14F-4D97-AF65-F5344CB8AC3E}">
        <p14:creationId xmlns:p14="http://schemas.microsoft.com/office/powerpoint/2010/main" val="3180848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9139" y="4409134"/>
            <a:ext cx="5599444" cy="4177989"/>
          </a:xfrm>
          <a:prstGeom prst="rect">
            <a:avLst/>
          </a:prstGeom>
        </p:spPr>
        <p:txBody>
          <a:bodyPr lIns="91137" tIns="45569" rIns="91137" bIns="45569"/>
          <a:lstStyle/>
          <a:p>
            <a:pPr marL="285293" indent="-28529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02C9BF43-3393-447A-A061-0393963D894E}"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225274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067391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54255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468">
              <a:defRPr/>
            </a:pPr>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994661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566743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406" y="4473813"/>
            <a:ext cx="5609588" cy="3660537"/>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C9BF43-3393-447A-A061-0393963D894E}"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813635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406" y="4415157"/>
            <a:ext cx="5609588" cy="4183697"/>
          </a:xfrm>
          <a:prstGeom prst="rect">
            <a:avLst/>
          </a:prstGeom>
        </p:spPr>
        <p:txBody>
          <a:bodyPr lIns="91283" tIns="45642" rIns="91283" bIns="45642"/>
          <a:lstStyle/>
          <a:p>
            <a:endParaRPr lang="en-US" sz="1400" dirty="0">
              <a:latin typeface="+mj-lt"/>
            </a:endParaRPr>
          </a:p>
        </p:txBody>
      </p:sp>
      <p:sp>
        <p:nvSpPr>
          <p:cNvPr id="4" name="Slide Number Placeholder 3"/>
          <p:cNvSpPr>
            <a:spLocks noGrp="1"/>
          </p:cNvSpPr>
          <p:nvPr>
            <p:ph type="sldNum" sz="quarter" idx="10"/>
          </p:nvPr>
        </p:nvSpPr>
        <p:spPr/>
        <p:txBody>
          <a:bodyPr/>
          <a:lstStyle/>
          <a:p>
            <a:pPr>
              <a:defRPr/>
            </a:pPr>
            <a:fld id="{02C9BF43-3393-447A-A061-0393963D894E}"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603489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406" y="4473813"/>
            <a:ext cx="5609588" cy="3660537"/>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C9BF43-3393-447A-A061-0393963D894E}"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813635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938"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127321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36723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F6DAE0CD-D28B-7943-AABC-BE60ED5BE82C}" type="slidenum">
              <a:rPr lang="en-US" smtClean="0"/>
              <a:t>1</a:t>
            </a:fld>
            <a:endParaRPr lang="en-US"/>
          </a:p>
        </p:txBody>
      </p:sp>
    </p:spTree>
    <p:extLst>
      <p:ext uri="{BB962C8B-B14F-4D97-AF65-F5344CB8AC3E}">
        <p14:creationId xmlns:p14="http://schemas.microsoft.com/office/powerpoint/2010/main" val="3467197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047680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751041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661340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406" y="4415156"/>
            <a:ext cx="5609588" cy="4183697"/>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02C9BF43-3393-447A-A061-0393963D894E}" type="slidenum">
              <a:rPr lang="en-US" smtClean="0"/>
              <a:pPr>
                <a:defRPr/>
              </a:pPr>
              <a:t>22</a:t>
            </a:fld>
            <a:endParaRPr lang="en-US"/>
          </a:p>
        </p:txBody>
      </p:sp>
    </p:spTree>
    <p:extLst>
      <p:ext uri="{BB962C8B-B14F-4D97-AF65-F5344CB8AC3E}">
        <p14:creationId xmlns:p14="http://schemas.microsoft.com/office/powerpoint/2010/main" val="2076151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406" y="4473813"/>
            <a:ext cx="5609588" cy="3660537"/>
          </a:xfrm>
          <a:prstGeom prst="rect">
            <a:avLst/>
          </a:prstGeom>
        </p:spPr>
        <p:txBody>
          <a:bodyPr/>
          <a:lstStyle/>
          <a:p>
            <a:pPr defTabSz="456468">
              <a:defRPr/>
            </a:pPr>
            <a:endParaRPr lang="en-US" dirty="0"/>
          </a:p>
        </p:txBody>
      </p:sp>
      <p:sp>
        <p:nvSpPr>
          <p:cNvPr id="4" name="Slide Number Placeholder 3"/>
          <p:cNvSpPr>
            <a:spLocks noGrp="1"/>
          </p:cNvSpPr>
          <p:nvPr>
            <p:ph type="sldNum" sz="quarter" idx="10"/>
          </p:nvPr>
        </p:nvSpPr>
        <p:spPr/>
        <p:txBody>
          <a:bodyPr/>
          <a:lstStyle/>
          <a:p>
            <a:pPr>
              <a:defRPr/>
            </a:pPr>
            <a:fld id="{02C9BF43-3393-447A-A061-0393963D894E}"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813635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a:t>
            </a:r>
          </a:p>
          <a:p>
            <a:endParaRPr lang="en-US"/>
          </a:p>
          <a:p>
            <a:endParaRPr lang="en-US" dirty="0"/>
          </a:p>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953837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219159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t>26</a:t>
            </a:fld>
            <a:endParaRPr lang="en-US"/>
          </a:p>
        </p:txBody>
      </p:sp>
    </p:spTree>
    <p:extLst>
      <p:ext uri="{BB962C8B-B14F-4D97-AF65-F5344CB8AC3E}">
        <p14:creationId xmlns:p14="http://schemas.microsoft.com/office/powerpoint/2010/main" val="1107179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endParaRPr>
          </a:p>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559603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468">
              <a:defRPr/>
            </a:pPr>
            <a:endParaRPr lang="en-US" sz="1400" dirty="0">
              <a:solidFill>
                <a:schemeClr val="accent1">
                  <a:lumMod val="75000"/>
                </a:schemeClr>
              </a:solidFill>
            </a:endParaRPr>
          </a:p>
        </p:txBody>
      </p:sp>
      <p:sp>
        <p:nvSpPr>
          <p:cNvPr id="4" name="Slide Number Placeholder 3"/>
          <p:cNvSpPr>
            <a:spLocks noGrp="1"/>
          </p:cNvSpPr>
          <p:nvPr>
            <p:ph type="sldNum" sz="quarter" idx="10"/>
          </p:nvPr>
        </p:nvSpPr>
        <p:spPr/>
        <p:txBody>
          <a:bodyPr/>
          <a:lstStyle/>
          <a:p>
            <a:fld id="{EA086450-5BA4-4C5E-BDF0-802A40C87F90}" type="slidenum">
              <a:rPr lang="en-US" smtClean="0"/>
              <a:t>28</a:t>
            </a:fld>
            <a:endParaRPr lang="en-US" dirty="0"/>
          </a:p>
        </p:txBody>
      </p:sp>
    </p:spTree>
    <p:extLst>
      <p:ext uri="{BB962C8B-B14F-4D97-AF65-F5344CB8AC3E}">
        <p14:creationId xmlns:p14="http://schemas.microsoft.com/office/powerpoint/2010/main" val="1997282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F6DAE0CD-D28B-7943-AABC-BE60ED5BE82C}" type="slidenum">
              <a:rPr lang="en-US" smtClean="0"/>
              <a:t>2</a:t>
            </a:fld>
            <a:endParaRPr lang="en-US"/>
          </a:p>
        </p:txBody>
      </p:sp>
    </p:spTree>
    <p:extLst>
      <p:ext uri="{BB962C8B-B14F-4D97-AF65-F5344CB8AC3E}">
        <p14:creationId xmlns:p14="http://schemas.microsoft.com/office/powerpoint/2010/main" val="3467197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F6DAE0CD-D28B-7943-AABC-BE60ED5BE82C}" type="slidenum">
              <a:rPr lang="en-US" smtClean="0"/>
              <a:t>29</a:t>
            </a:fld>
            <a:endParaRPr lang="en-US"/>
          </a:p>
        </p:txBody>
      </p:sp>
    </p:spTree>
    <p:extLst>
      <p:ext uri="{BB962C8B-B14F-4D97-AF65-F5344CB8AC3E}">
        <p14:creationId xmlns:p14="http://schemas.microsoft.com/office/powerpoint/2010/main" val="3467197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16">
              <a:defRPr/>
            </a:pPr>
            <a:endParaRPr lang="en-US" sz="1400" dirty="0"/>
          </a:p>
        </p:txBody>
      </p:sp>
      <p:sp>
        <p:nvSpPr>
          <p:cNvPr id="4" name="Slide Number Placeholder 3"/>
          <p:cNvSpPr>
            <a:spLocks noGrp="1"/>
          </p:cNvSpPr>
          <p:nvPr>
            <p:ph type="sldNum" sz="quarter" idx="10"/>
          </p:nvPr>
        </p:nvSpPr>
        <p:spPr/>
        <p:txBody>
          <a:bodyPr/>
          <a:lstStyle/>
          <a:p>
            <a:fld id="{F6DAE0CD-D28B-7943-AABC-BE60ED5BE82C}" type="slidenum">
              <a:rPr lang="en-US" smtClean="0"/>
              <a:t>30</a:t>
            </a:fld>
            <a:endParaRPr lang="en-US"/>
          </a:p>
        </p:txBody>
      </p:sp>
    </p:spTree>
    <p:extLst>
      <p:ext uri="{BB962C8B-B14F-4D97-AF65-F5344CB8AC3E}">
        <p14:creationId xmlns:p14="http://schemas.microsoft.com/office/powerpoint/2010/main" val="2901511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8425" y="1141413"/>
            <a:ext cx="4108450" cy="3081337"/>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sz="1400"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551087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357439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31744">
              <a:defRPr/>
            </a:pPr>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178776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F6DAE0CD-D28B-7943-AABC-BE60ED5BE82C}" type="slidenum">
              <a:rPr lang="en-US" smtClean="0"/>
              <a:t>34</a:t>
            </a:fld>
            <a:endParaRPr lang="en-US"/>
          </a:p>
        </p:txBody>
      </p:sp>
    </p:spTree>
    <p:extLst>
      <p:ext uri="{BB962C8B-B14F-4D97-AF65-F5344CB8AC3E}">
        <p14:creationId xmlns:p14="http://schemas.microsoft.com/office/powerpoint/2010/main" val="3467197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178544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357439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F6DAE0CD-D28B-7943-AABC-BE60ED5BE82C}" type="slidenum">
              <a:rPr lang="en-US" smtClean="0"/>
              <a:t>37</a:t>
            </a:fld>
            <a:endParaRPr lang="en-US"/>
          </a:p>
        </p:txBody>
      </p:sp>
    </p:spTree>
    <p:extLst>
      <p:ext uri="{BB962C8B-B14F-4D97-AF65-F5344CB8AC3E}">
        <p14:creationId xmlns:p14="http://schemas.microsoft.com/office/powerpoint/2010/main" val="3467197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88346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2191599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1006814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t>40</a:t>
            </a:fld>
            <a:endParaRPr lang="en-US"/>
          </a:p>
        </p:txBody>
      </p:sp>
    </p:spTree>
    <p:extLst>
      <p:ext uri="{BB962C8B-B14F-4D97-AF65-F5344CB8AC3E}">
        <p14:creationId xmlns:p14="http://schemas.microsoft.com/office/powerpoint/2010/main" val="38744975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F6DAE0CD-D28B-7943-AABC-BE60ED5BE82C}" type="slidenum">
              <a:rPr lang="en-US" smtClean="0"/>
              <a:t>41</a:t>
            </a:fld>
            <a:endParaRPr lang="en-US"/>
          </a:p>
        </p:txBody>
      </p:sp>
    </p:spTree>
    <p:extLst>
      <p:ext uri="{BB962C8B-B14F-4D97-AF65-F5344CB8AC3E}">
        <p14:creationId xmlns:p14="http://schemas.microsoft.com/office/powerpoint/2010/main" val="3467197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48466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F6DAE0CD-D28B-7943-AABC-BE60ED5BE82C}" type="slidenum">
              <a:rPr lang="en-US" smtClean="0"/>
              <a:t>43</a:t>
            </a:fld>
            <a:endParaRPr lang="en-US"/>
          </a:p>
        </p:txBody>
      </p:sp>
    </p:spTree>
    <p:extLst>
      <p:ext uri="{BB962C8B-B14F-4D97-AF65-F5344CB8AC3E}">
        <p14:creationId xmlns:p14="http://schemas.microsoft.com/office/powerpoint/2010/main" val="3467197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t>44</a:t>
            </a:fld>
            <a:endParaRPr lang="en-US"/>
          </a:p>
        </p:txBody>
      </p:sp>
    </p:spTree>
    <p:extLst>
      <p:ext uri="{BB962C8B-B14F-4D97-AF65-F5344CB8AC3E}">
        <p14:creationId xmlns:p14="http://schemas.microsoft.com/office/powerpoint/2010/main" val="3343861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522362"/>
            <a:ext cx="5732949" cy="4284343"/>
          </a:xfrm>
          <a:prstGeom prst="rect">
            <a:avLst/>
          </a:prstGeom>
        </p:spPr>
        <p:txBody>
          <a:bodyPr/>
          <a:lstStyle/>
          <a:p>
            <a:pPr lvl="0"/>
            <a:endParaRPr lang="en-US" sz="1600" dirty="0">
              <a:solidFill>
                <a:srgbClr val="FFFFFF"/>
              </a:solidFill>
              <a:ea typeface="Arial"/>
              <a:cs typeface="Calibri" pitchFamily="34" charset="0"/>
            </a:endParaRPr>
          </a:p>
        </p:txBody>
      </p:sp>
      <p:sp>
        <p:nvSpPr>
          <p:cNvPr id="4" name="Slide Number Placeholder 3"/>
          <p:cNvSpPr>
            <a:spLocks noGrp="1"/>
          </p:cNvSpPr>
          <p:nvPr>
            <p:ph type="sldNum" sz="quarter" idx="10"/>
          </p:nvPr>
        </p:nvSpPr>
        <p:spPr/>
        <p:txBody>
          <a:bodyPr/>
          <a:lstStyle/>
          <a:p>
            <a:pPr>
              <a:defRPr/>
            </a:pPr>
            <a:fld id="{02C9BF43-3393-447A-A061-0393963D894E}" type="slidenum">
              <a:rPr lang="en-US" smtClean="0">
                <a:solidFill>
                  <a:prstClr val="black"/>
                </a:solidFill>
              </a:rPr>
              <a:pPr>
                <a:defRPr/>
              </a:pPr>
              <a:t>45</a:t>
            </a:fld>
            <a:endParaRPr lang="en-US" dirty="0">
              <a:solidFill>
                <a:prstClr val="black"/>
              </a:solidFill>
            </a:endParaRPr>
          </a:p>
        </p:txBody>
      </p:sp>
    </p:spTree>
    <p:extLst>
      <p:ext uri="{BB962C8B-B14F-4D97-AF65-F5344CB8AC3E}">
        <p14:creationId xmlns:p14="http://schemas.microsoft.com/office/powerpoint/2010/main" val="31695280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2191599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t>47</a:t>
            </a:fld>
            <a:endParaRPr lang="en-US" dirty="0"/>
          </a:p>
        </p:txBody>
      </p:sp>
    </p:spTree>
    <p:extLst>
      <p:ext uri="{BB962C8B-B14F-4D97-AF65-F5344CB8AC3E}">
        <p14:creationId xmlns:p14="http://schemas.microsoft.com/office/powerpoint/2010/main" val="38998403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8EBB5C47-F20B-4E3F-89BD-89DBBF38E718}" type="slidenum">
              <a:rPr lang="en-US" altLang="en-US" smtClean="0"/>
              <a:pPr/>
              <a:t>48</a:t>
            </a:fld>
            <a:endParaRPr lang="en-US" altLang="en-US"/>
          </a:p>
        </p:txBody>
      </p:sp>
    </p:spTree>
    <p:extLst>
      <p:ext uri="{BB962C8B-B14F-4D97-AF65-F5344CB8AC3E}">
        <p14:creationId xmlns:p14="http://schemas.microsoft.com/office/powerpoint/2010/main" val="892299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prstClr val="black"/>
              </a:solidFill>
              <a:cs typeface="Corbel"/>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5019533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BB5C47-F20B-4E3F-89BD-89DBBF38E718}" type="slidenum">
              <a:rPr lang="en-US" altLang="en-US" smtClean="0">
                <a:solidFill>
                  <a:srgbClr val="000000"/>
                </a:solidFill>
              </a:rPr>
              <a:pPr/>
              <a:t>50</a:t>
            </a:fld>
            <a:endParaRPr lang="en-US" altLang="en-US">
              <a:solidFill>
                <a:srgbClr val="000000"/>
              </a:solidFill>
            </a:endParaRPr>
          </a:p>
        </p:txBody>
      </p:sp>
    </p:spTree>
    <p:extLst>
      <p:ext uri="{BB962C8B-B14F-4D97-AF65-F5344CB8AC3E}">
        <p14:creationId xmlns:p14="http://schemas.microsoft.com/office/powerpoint/2010/main" val="34026340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1006814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major environmental threats like Exide, DPH has evolved its approach to environmental hazard prevention and preparedness. By applying Health Equity and Environmental Justice principles through our processes we are making changes towards closing the disparate gap in environmental conditions and promoting the fair distribution of environmental benefits and burdens. </a:t>
            </a:r>
          </a:p>
          <a:p>
            <a:endParaRPr lang="en-US" dirty="0"/>
          </a:p>
          <a:p>
            <a:r>
              <a:rPr lang="en-US" dirty="0"/>
              <a:t>Our vision for highly burdened communities includes:</a:t>
            </a:r>
          </a:p>
          <a:p>
            <a:pPr defTabSz="465871">
              <a:defRPr/>
            </a:pPr>
            <a:endParaRPr lang="en-US" dirty="0"/>
          </a:p>
          <a:p>
            <a:pPr marL="174702" indent="-174702">
              <a:lnSpc>
                <a:spcPct val="150000"/>
              </a:lnSpc>
              <a:buFont typeface="Arial" panose="020B0604020202020204" pitchFamily="34" charset="0"/>
              <a:buChar char="•"/>
            </a:pPr>
            <a:r>
              <a:rPr lang="en-US" dirty="0">
                <a:solidFill>
                  <a:schemeClr val="tx2"/>
                </a:solidFill>
              </a:rPr>
              <a:t>Empowered communities more resilient to environmental threats</a:t>
            </a:r>
          </a:p>
          <a:p>
            <a:pPr marL="174702" indent="-174702">
              <a:lnSpc>
                <a:spcPct val="150000"/>
              </a:lnSpc>
              <a:buFont typeface="Arial" panose="020B0604020202020204" pitchFamily="34" charset="0"/>
              <a:buChar char="•"/>
            </a:pPr>
            <a:r>
              <a:rPr lang="en-US" dirty="0">
                <a:solidFill>
                  <a:schemeClr val="tx2"/>
                </a:solidFill>
              </a:rPr>
              <a:t>Strengthened regulations to protect population health</a:t>
            </a:r>
          </a:p>
          <a:p>
            <a:pPr marL="174702" indent="-174702">
              <a:lnSpc>
                <a:spcPct val="150000"/>
              </a:lnSpc>
              <a:buFont typeface="Arial" panose="020B0604020202020204" pitchFamily="34" charset="0"/>
              <a:buChar char="•"/>
            </a:pPr>
            <a:r>
              <a:rPr lang="en-US" dirty="0">
                <a:solidFill>
                  <a:schemeClr val="tx2"/>
                </a:solidFill>
              </a:rPr>
              <a:t>Higher rates of compliance among industrial facilities</a:t>
            </a:r>
          </a:p>
          <a:p>
            <a:pPr marL="174702" indent="-174702">
              <a:lnSpc>
                <a:spcPct val="150000"/>
              </a:lnSpc>
              <a:buFont typeface="Arial" panose="020B0604020202020204" pitchFamily="34" charset="0"/>
              <a:buChar char="•"/>
            </a:pPr>
            <a:r>
              <a:rPr lang="en-US" dirty="0">
                <a:solidFill>
                  <a:schemeClr val="tx2"/>
                </a:solidFill>
              </a:rPr>
              <a:t>Fewer and less severe emergency incidents</a:t>
            </a:r>
          </a:p>
          <a:p>
            <a:pPr marL="174702" indent="-174702">
              <a:lnSpc>
                <a:spcPct val="150000"/>
              </a:lnSpc>
              <a:buFont typeface="Arial" panose="020B0604020202020204" pitchFamily="34" charset="0"/>
              <a:buChar char="•"/>
            </a:pPr>
            <a:r>
              <a:rPr lang="en-US" dirty="0">
                <a:solidFill>
                  <a:schemeClr val="tx2"/>
                </a:solidFill>
              </a:rPr>
              <a:t>Reduced toxic emissions </a:t>
            </a:r>
          </a:p>
          <a:p>
            <a:pPr marL="174702" indent="-174702">
              <a:lnSpc>
                <a:spcPct val="150000"/>
              </a:lnSpc>
              <a:buFont typeface="Arial" panose="020B0604020202020204" pitchFamily="34" charset="0"/>
              <a:buChar char="•"/>
            </a:pPr>
            <a:r>
              <a:rPr lang="en-US" dirty="0">
                <a:solidFill>
                  <a:schemeClr val="tx2"/>
                </a:solidFill>
              </a:rPr>
              <a:t>Improved environmental conditions</a:t>
            </a:r>
            <a:endParaRPr lang="en-US" dirty="0"/>
          </a:p>
          <a:p>
            <a:pPr defTabSz="465871">
              <a:defRPr/>
            </a:pPr>
            <a:endParaRPr lang="en-US" dirty="0"/>
          </a:p>
          <a:p>
            <a:r>
              <a:rPr lang="en-US" dirty="0"/>
              <a:t>Through the Board Priority and Leadership support, DPH leads the way in advancing environmental justice, toxic risk reduction and prevention of environmental emergencies in Los Angeles County communities that for too long have endured degraded environments and health disparities.</a:t>
            </a:r>
          </a:p>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t>52</a:t>
            </a:fld>
            <a:endParaRPr lang="en-US"/>
          </a:p>
        </p:txBody>
      </p:sp>
    </p:spTree>
    <p:extLst>
      <p:ext uri="{BB962C8B-B14F-4D97-AF65-F5344CB8AC3E}">
        <p14:creationId xmlns:p14="http://schemas.microsoft.com/office/powerpoint/2010/main" val="12610382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522">
              <a:defRPr/>
            </a:pPr>
            <a:r>
              <a:rPr lang="en-US" b="1" dirty="0"/>
              <a:t>Our Mission</a:t>
            </a:r>
            <a:r>
              <a:rPr lang="en-US" dirty="0"/>
              <a:t>] To concentrate on the Highly Burdened Communities and reduce their cumulative risks. </a:t>
            </a:r>
          </a:p>
          <a:p>
            <a:pPr defTabSz="473522">
              <a:defRPr/>
            </a:pPr>
            <a:endParaRPr lang="en-US" dirty="0"/>
          </a:p>
          <a:p>
            <a:pPr defTabSz="473522">
              <a:defRPr/>
            </a:pPr>
            <a:r>
              <a:rPr lang="en-US" dirty="0"/>
              <a:t>To achieve this goal, the Department of Public Health is committed to collaborating with our colleagues both within and outside the traditional “health” sector. We are eager to engage new partners to create healthier and safer communities across Los Angeles County. </a:t>
            </a:r>
          </a:p>
          <a:p>
            <a:pPr defTabSz="473522">
              <a:defRPr/>
            </a:pPr>
            <a:endParaRPr lang="en-US" dirty="0"/>
          </a:p>
          <a:p>
            <a:pPr defTabSz="473522">
              <a:defRPr/>
            </a:pPr>
            <a:r>
              <a:rPr lang="en-US" dirty="0"/>
              <a:t>Collectively, we will need to be innovative while using comprehensive approaches that addresses the toxic emissions in low-income and minority communities affected by nearby industries and transportation hubs. The long-term goal is to establish policies that will reduce pollution and the health problems its causes.  </a:t>
            </a:r>
          </a:p>
          <a:p>
            <a:endParaRPr lang="en-US" dirty="0"/>
          </a:p>
          <a:p>
            <a:pPr defTabSz="473522">
              <a:defRPr/>
            </a:pPr>
            <a:r>
              <a:rPr lang="en-US" dirty="0">
                <a:latin typeface="Calibri" pitchFamily="34" charset="0"/>
                <a:ea typeface="Arial"/>
                <a:cs typeface="Calibri" pitchFamily="34" charset="0"/>
              </a:rPr>
              <a:t>A</a:t>
            </a:r>
            <a:r>
              <a:rPr lang="en-US" baseline="0" dirty="0">
                <a:latin typeface="Calibri" pitchFamily="34" charset="0"/>
                <a:ea typeface="Arial"/>
                <a:cs typeface="Calibri" pitchFamily="34" charset="0"/>
              </a:rPr>
              <a:t> successful </a:t>
            </a:r>
            <a:r>
              <a:rPr lang="en-US" dirty="0">
                <a:latin typeface="Calibri" pitchFamily="34" charset="0"/>
                <a:ea typeface="Arial"/>
                <a:cs typeface="Calibri" pitchFamily="34" charset="0"/>
              </a:rPr>
              <a:t>pro-active approach in dealing with toxic exposures in focused communities, reduces</a:t>
            </a:r>
            <a:r>
              <a:rPr lang="en-US" baseline="0" dirty="0">
                <a:latin typeface="Calibri" pitchFamily="34" charset="0"/>
                <a:ea typeface="Arial"/>
                <a:cs typeface="Calibri" pitchFamily="34" charset="0"/>
              </a:rPr>
              <a:t> the </a:t>
            </a:r>
            <a:r>
              <a:rPr lang="en-US" dirty="0">
                <a:latin typeface="Calibri" pitchFamily="34" charset="0"/>
                <a:ea typeface="Arial"/>
                <a:cs typeface="Calibri" pitchFamily="34" charset="0"/>
              </a:rPr>
              <a:t>need for reactive interventions like</a:t>
            </a:r>
            <a:r>
              <a:rPr lang="en-US" baseline="0" dirty="0">
                <a:latin typeface="Calibri" pitchFamily="34" charset="0"/>
                <a:ea typeface="Arial"/>
                <a:cs typeface="Calibri" pitchFamily="34" charset="0"/>
              </a:rPr>
              <a:t> we are seeing now with Exide Battery plant and Aliso Canyon.</a:t>
            </a:r>
          </a:p>
          <a:p>
            <a:pPr defTabSz="473522">
              <a:defRPr/>
            </a:pPr>
            <a:endParaRPr lang="en-US" baseline="0" dirty="0">
              <a:latin typeface="Calibri" pitchFamily="34" charset="0"/>
              <a:ea typeface="Arial"/>
              <a:cs typeface="Calibri" pitchFamily="34" charset="0"/>
            </a:endParaRPr>
          </a:p>
          <a:p>
            <a:pPr defTabSz="912937" eaLnBrk="0" fontAlgn="base" hangingPunct="0">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fld id="{8EBB5C47-F20B-4E3F-89BD-89DBBF38E718}" type="slidenum">
              <a:rPr lang="en-US" altLang="en-US" smtClean="0">
                <a:solidFill>
                  <a:srgbClr val="000000"/>
                </a:solidFill>
              </a:rPr>
              <a:pPr/>
              <a:t>53</a:t>
            </a:fld>
            <a:endParaRPr lang="en-US" altLang="en-US">
              <a:solidFill>
                <a:srgbClr val="000000"/>
              </a:solidFill>
            </a:endParaRPr>
          </a:p>
        </p:txBody>
      </p:sp>
    </p:spTree>
    <p:extLst>
      <p:ext uri="{BB962C8B-B14F-4D97-AF65-F5344CB8AC3E}">
        <p14:creationId xmlns:p14="http://schemas.microsoft.com/office/powerpoint/2010/main" val="33556613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BB5C47-F20B-4E3F-89BD-89DBBF38E718}" type="slidenum">
              <a:rPr lang="en-US" altLang="en-US" smtClean="0"/>
              <a:pPr/>
              <a:t>55</a:t>
            </a:fld>
            <a:endParaRPr lang="en-US" altLang="en-US"/>
          </a:p>
        </p:txBody>
      </p:sp>
    </p:spTree>
    <p:extLst>
      <p:ext uri="{BB962C8B-B14F-4D97-AF65-F5344CB8AC3E}">
        <p14:creationId xmlns:p14="http://schemas.microsoft.com/office/powerpoint/2010/main" val="18837073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32729493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176" indent="-171176">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35B1DD42-1A2B-4742-8CCC-91314FB5406E}" type="slidenum">
              <a:rPr lang="en-US" smtClean="0"/>
              <a:t>57</a:t>
            </a:fld>
            <a:endParaRPr lang="en-US" dirty="0"/>
          </a:p>
        </p:txBody>
      </p:sp>
    </p:spTree>
    <p:extLst>
      <p:ext uri="{BB962C8B-B14F-4D97-AF65-F5344CB8AC3E}">
        <p14:creationId xmlns:p14="http://schemas.microsoft.com/office/powerpoint/2010/main" val="5410482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468">
              <a:defRPr/>
            </a:pPr>
            <a:endParaRPr lang="en-US" sz="1400" dirty="0">
              <a:solidFill>
                <a:schemeClr val="accent1">
                  <a:lumMod val="75000"/>
                </a:schemeClr>
              </a:solidFill>
            </a:endParaRPr>
          </a:p>
        </p:txBody>
      </p:sp>
      <p:sp>
        <p:nvSpPr>
          <p:cNvPr id="4" name="Slide Number Placeholder 3"/>
          <p:cNvSpPr>
            <a:spLocks noGrp="1"/>
          </p:cNvSpPr>
          <p:nvPr>
            <p:ph type="sldNum" sz="quarter" idx="10"/>
          </p:nvPr>
        </p:nvSpPr>
        <p:spPr/>
        <p:txBody>
          <a:bodyPr/>
          <a:lstStyle/>
          <a:p>
            <a:fld id="{EA086450-5BA4-4C5E-BDF0-802A40C87F90}" type="slidenum">
              <a:rPr lang="en-US" smtClean="0"/>
              <a:t>58</a:t>
            </a:fld>
            <a:endParaRPr lang="en-US" dirty="0"/>
          </a:p>
        </p:txBody>
      </p:sp>
    </p:spTree>
    <p:extLst>
      <p:ext uri="{BB962C8B-B14F-4D97-AF65-F5344CB8AC3E}">
        <p14:creationId xmlns:p14="http://schemas.microsoft.com/office/powerpoint/2010/main" val="19972824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F6DAE0CD-D28B-7943-AABC-BE60ED5BE82C}" type="slidenum">
              <a:rPr lang="en-US">
                <a:solidFill>
                  <a:prstClr val="black"/>
                </a:solidFill>
                <a:latin typeface="Calibri"/>
              </a:rPr>
              <a:pPr defTabSz="465887">
                <a:defRPr/>
              </a:pPr>
              <a:t>59</a:t>
            </a:fld>
            <a:endParaRPr lang="en-US">
              <a:solidFill>
                <a:prstClr val="black"/>
              </a:solidFill>
              <a:latin typeface="Calibri"/>
            </a:endParaRPr>
          </a:p>
        </p:txBody>
      </p:sp>
    </p:spTree>
    <p:extLst>
      <p:ext uri="{BB962C8B-B14F-4D97-AF65-F5344CB8AC3E}">
        <p14:creationId xmlns:p14="http://schemas.microsoft.com/office/powerpoint/2010/main" val="32471156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522">
              <a:defRPr/>
            </a:pPr>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2290027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5346" marR="475346" lvl="1" indent="0">
              <a:lnSpc>
                <a:spcPct val="115000"/>
              </a:lnSpc>
              <a:buFont typeface="Wingdings"/>
              <a:buNone/>
            </a:pPr>
            <a:endParaRPr lang="en-US">
              <a:solidFill>
                <a:prstClr val="black"/>
              </a:solidFill>
              <a:cs typeface="Corbel"/>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7851509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167219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2" indent="-174702" defTabSz="456468">
              <a:buFont typeface="Arial" panose="020B0604020202020204" pitchFamily="34" charset="0"/>
              <a:buChar char="•"/>
              <a:defRPr/>
            </a:pPr>
            <a:endParaRPr lang="en-US" dirty="0">
              <a:solidFill>
                <a:prstClr val="black"/>
              </a:solidFill>
            </a:endParaRPr>
          </a:p>
          <a:p>
            <a:pPr defTabSz="456468">
              <a:defRPr/>
            </a:pPr>
            <a:endParaRPr lang="en-US" dirty="0">
              <a:solidFill>
                <a:prstClr val="black"/>
              </a:solidFill>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665413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774608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53559395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pic>
        <p:nvPicPr>
          <p:cNvPr id="6" name="Picture 5"/>
          <p:cNvPicPr>
            <a:picLocks noChangeAspect="1"/>
          </p:cNvPicPr>
          <p:nvPr userDrawn="1"/>
        </p:nvPicPr>
        <p:blipFill rotWithShape="1">
          <a:blip r:embed="rId2" cstate="email">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a:ext>
            </a:extLst>
          </a:blip>
          <a:srcRect/>
          <a:stretch/>
        </p:blipFill>
        <p:spPr>
          <a:xfrm>
            <a:off x="5578081" y="2527300"/>
            <a:ext cx="3566254" cy="4330699"/>
          </a:xfrm>
          <a:prstGeom prst="rect">
            <a:avLst/>
          </a:prstGeom>
        </p:spPr>
      </p:pic>
      <p:sp>
        <p:nvSpPr>
          <p:cNvPr id="2" name="Title 1"/>
          <p:cNvSpPr>
            <a:spLocks noGrp="1"/>
          </p:cNvSpPr>
          <p:nvPr>
            <p:ph type="ctrTitle"/>
          </p:nvPr>
        </p:nvSpPr>
        <p:spPr>
          <a:xfrm>
            <a:off x="325852" y="3202108"/>
            <a:ext cx="5513020"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4084758"/>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325852" y="5870695"/>
            <a:ext cx="2133600" cy="365125"/>
          </a:xfrm>
        </p:spPr>
        <p:txBody>
          <a:bodyPr/>
          <a:lstStyle>
            <a:lvl1pPr>
              <a:defRPr sz="1000">
                <a:solidFill>
                  <a:srgbClr val="FFFFFF"/>
                </a:solidFill>
              </a:defRPr>
            </a:lvl1pPr>
          </a:lstStyle>
          <a:p>
            <a:fld id="{2CE7D25E-B140-CE49-980A-8882EE3DB1C2}" type="datetime1">
              <a:rPr lang="en-US" smtClean="0"/>
              <a:t>4/23/2019</a:t>
            </a:fld>
            <a:endParaRPr lang="en-US" dirty="0"/>
          </a:p>
        </p:txBody>
      </p:sp>
      <p:pic>
        <p:nvPicPr>
          <p:cNvPr id="8" name="Picture 7" descr="DPH-Logo-whit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88828" y="612396"/>
            <a:ext cx="1924972" cy="620022"/>
          </a:xfrm>
          <a:prstGeom prst="rect">
            <a:avLst/>
          </a:prstGeom>
          <a:effectLst>
            <a:outerShdw blurRad="69850" dist="12700" dir="2700000" algn="tl" rotWithShape="0">
              <a:srgbClr val="000000">
                <a:alpha val="47000"/>
              </a:srgbClr>
            </a:outerShdw>
          </a:effectLst>
        </p:spPr>
      </p:pic>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spTree>
    <p:extLst>
      <p:ext uri="{BB962C8B-B14F-4D97-AF65-F5344CB8AC3E}">
        <p14:creationId xmlns:p14="http://schemas.microsoft.com/office/powerpoint/2010/main" val="2800929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630" y="5080000"/>
            <a:ext cx="8140170" cy="397933"/>
          </a:xfrm>
        </p:spPr>
        <p:txBody>
          <a:bodyPr anchor="b"/>
          <a:lstStyle>
            <a:lvl1pPr algn="l">
              <a:defRPr sz="1600" b="1"/>
            </a:lvl1pPr>
          </a:lstStyle>
          <a:p>
            <a:r>
              <a:rPr lang="en-US"/>
              <a:t>Click to edit Master title style</a:t>
            </a:r>
            <a:endParaRPr lang="en-US" dirty="0"/>
          </a:p>
        </p:txBody>
      </p:sp>
      <p:sp>
        <p:nvSpPr>
          <p:cNvPr id="4" name="Text Placeholder 3"/>
          <p:cNvSpPr>
            <a:spLocks noGrp="1"/>
          </p:cNvSpPr>
          <p:nvPr>
            <p:ph type="body" sz="half" idx="2"/>
          </p:nvPr>
        </p:nvSpPr>
        <p:spPr>
          <a:xfrm>
            <a:off x="549274" y="5494337"/>
            <a:ext cx="8137525" cy="296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9924AB2-28C9-3843-A442-23B9B0576A8D}" type="datetime1">
              <a:rPr lang="en-US" smtClean="0"/>
              <a:t>4/23/2019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111FA1-5AF9-0647-B31D-D6250D4530A3}" type="slidenum">
              <a:rPr lang="en-US" smtClean="0"/>
              <a:t>‹#›</a:t>
            </a:fld>
            <a:endParaRPr lang="en-US"/>
          </a:p>
        </p:txBody>
      </p:sp>
      <p:sp>
        <p:nvSpPr>
          <p:cNvPr id="8" name="Text Placeholder 7"/>
          <p:cNvSpPr>
            <a:spLocks noGrp="1"/>
          </p:cNvSpPr>
          <p:nvPr>
            <p:ph type="body" sz="quarter" idx="13" hasCustomPrompt="1"/>
          </p:nvPr>
        </p:nvSpPr>
        <p:spPr>
          <a:xfrm>
            <a:off x="546630" y="5791200"/>
            <a:ext cx="736547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
        <p:nvSpPr>
          <p:cNvPr id="11" name="Content Placeholder 2"/>
          <p:cNvSpPr>
            <a:spLocks noGrp="1"/>
          </p:cNvSpPr>
          <p:nvPr>
            <p:ph idx="14"/>
          </p:nvPr>
        </p:nvSpPr>
        <p:spPr>
          <a:xfrm>
            <a:off x="549275" y="838199"/>
            <a:ext cx="8137525" cy="4190999"/>
          </a:xfrm>
        </p:spPr>
        <p:txBody>
          <a:bodyPr/>
          <a:lstStyle>
            <a:lvl1pPr marL="0" indent="0">
              <a:buFontTx/>
              <a:buNone/>
              <a:defRPr sz="2800" b="1">
                <a:latin typeface="+mj-lt"/>
              </a:defRPr>
            </a:lvl1pPr>
          </a:lstStyle>
          <a:p>
            <a:pPr lvl="0"/>
            <a:r>
              <a:rPr lang="en-US"/>
              <a:t>Edit Master text styles</a:t>
            </a:r>
          </a:p>
        </p:txBody>
      </p:sp>
    </p:spTree>
    <p:extLst>
      <p:ext uri="{BB962C8B-B14F-4D97-AF65-F5344CB8AC3E}">
        <p14:creationId xmlns:p14="http://schemas.microsoft.com/office/powerpoint/2010/main" val="1647339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5913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4/23/2019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67406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nvGrpSpPr>
          <p:cNvPr id="14" name="Group 13"/>
          <p:cNvGrpSpPr>
            <a:grpSpLocks noChangeAspect="1"/>
          </p:cNvGrpSpPr>
          <p:nvPr userDrawn="1"/>
        </p:nvGrpSpPr>
        <p:grpSpPr>
          <a:xfrm>
            <a:off x="6527914" y="434780"/>
            <a:ext cx="2228323" cy="626682"/>
            <a:chOff x="193478" y="5437878"/>
            <a:chExt cx="2295608" cy="645605"/>
          </a:xfrm>
        </p:grpSpPr>
        <p:pic>
          <p:nvPicPr>
            <p:cNvPr id="15" name="Picture 14" descr="DPH-Logo-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16" name="Picture 15" descr="SEAL-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478" y="5437878"/>
              <a:ext cx="645605" cy="645605"/>
            </a:xfrm>
            <a:prstGeom prst="rect">
              <a:avLst/>
            </a:prstGeom>
          </p:spPr>
        </p:pic>
      </p:grpSp>
      <p:pic>
        <p:nvPicPr>
          <p:cNvPr id="6" name="Picture 5"/>
          <p:cNvPicPr>
            <a:picLocks noChangeAspect="1"/>
          </p:cNvPicPr>
          <p:nvPr userDrawn="1"/>
        </p:nvPicPr>
        <p:blipFill rotWithShape="1">
          <a:blip r:embed="rId4" cstate="email">
            <a:alphaModFix amt="55000"/>
            <a:extLst>
              <a:ext uri="{BEBA8EAE-BF5A-486C-A8C5-ECC9F3942E4B}">
                <a14:imgProps xmlns:a14="http://schemas.microsoft.com/office/drawing/2010/main">
                  <a14:imgLayer r:embed="rId5">
                    <a14:imgEffect>
                      <a14:sharpenSoften amount="-13000"/>
                    </a14:imgEffect>
                    <a14:imgEffect>
                      <a14:brightnessContrast bright="5000"/>
                    </a14:imgEffect>
                  </a14:imgLayer>
                </a14:imgProps>
              </a:ext>
              <a:ext uri="{28A0092B-C50C-407E-A947-70E740481C1C}">
                <a14:useLocalDpi xmlns:a14="http://schemas.microsoft.com/office/drawing/2010/main"/>
              </a:ext>
            </a:extLst>
          </a:blip>
          <a:srcRect/>
          <a:stretch/>
        </p:blipFill>
        <p:spPr>
          <a:xfrm>
            <a:off x="5578081" y="2527300"/>
            <a:ext cx="3566254" cy="4330699"/>
          </a:xfrm>
          <a:prstGeom prst="rect">
            <a:avLst/>
          </a:prstGeom>
        </p:spPr>
      </p:pic>
      <p:sp>
        <p:nvSpPr>
          <p:cNvPr id="2" name="Title 1"/>
          <p:cNvSpPr>
            <a:spLocks noGrp="1"/>
          </p:cNvSpPr>
          <p:nvPr>
            <p:ph type="ctrTitle"/>
          </p:nvPr>
        </p:nvSpPr>
        <p:spPr>
          <a:xfrm>
            <a:off x="325852" y="3202108"/>
            <a:ext cx="5513020"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4084758"/>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325852" y="5870695"/>
            <a:ext cx="2133600" cy="365125"/>
          </a:xfrm>
        </p:spPr>
        <p:txBody>
          <a:bodyPr/>
          <a:lstStyle>
            <a:lvl1pPr>
              <a:defRPr sz="1000">
                <a:solidFill>
                  <a:srgbClr val="FFFFFF"/>
                </a:solidFill>
              </a:defRPr>
            </a:lvl1pPr>
          </a:lstStyle>
          <a:p>
            <a:fld id="{AC3ED585-F3FD-3549-A994-39826905F8BC}" type="datetime1">
              <a:rPr lang="en-US" smtClean="0"/>
              <a:pPr/>
              <a:t>4/23/2019</a:t>
            </a:fld>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spTree>
    <p:extLst>
      <p:ext uri="{BB962C8B-B14F-4D97-AF65-F5344CB8AC3E}">
        <p14:creationId xmlns:p14="http://schemas.microsoft.com/office/powerpoint/2010/main" val="651667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with seal &amp; partner logo">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pic>
        <p:nvPicPr>
          <p:cNvPr id="6" name="Picture 5"/>
          <p:cNvPicPr>
            <a:picLocks noChangeAspect="1"/>
          </p:cNvPicPr>
          <p:nvPr userDrawn="1"/>
        </p:nvPicPr>
        <p:blipFill rotWithShape="1">
          <a:blip r:embed="rId2" cstate="email">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a:ext>
            </a:extLst>
          </a:blip>
          <a:srcRect/>
          <a:stretch/>
        </p:blipFill>
        <p:spPr>
          <a:xfrm>
            <a:off x="5838872" y="2456574"/>
            <a:ext cx="3326972" cy="4330699"/>
          </a:xfrm>
          <a:prstGeom prst="rect">
            <a:avLst/>
          </a:prstGeom>
        </p:spPr>
      </p:pic>
      <p:sp>
        <p:nvSpPr>
          <p:cNvPr id="2" name="Title 1"/>
          <p:cNvSpPr>
            <a:spLocks noGrp="1"/>
          </p:cNvSpPr>
          <p:nvPr>
            <p:ph type="ctrTitle"/>
          </p:nvPr>
        </p:nvSpPr>
        <p:spPr>
          <a:xfrm>
            <a:off x="325851" y="2846515"/>
            <a:ext cx="5990281"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3729165"/>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cxnSp>
        <p:nvCxnSpPr>
          <p:cNvPr id="15" name="Straight Connector 14"/>
          <p:cNvCxnSpPr/>
          <p:nvPr userDrawn="1"/>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userDrawn="1"/>
        </p:nvGrpSpPr>
        <p:grpSpPr>
          <a:xfrm>
            <a:off x="423332" y="5463280"/>
            <a:ext cx="2065753" cy="580962"/>
            <a:chOff x="193478" y="5437878"/>
            <a:chExt cx="2295608" cy="645605"/>
          </a:xfrm>
        </p:grpSpPr>
        <p:pic>
          <p:nvPicPr>
            <p:cNvPr id="14" name="Picture 13" descr="DPH-Logo-whit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4" name="Picture 3" descr="SEAL-white.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93478" y="5437878"/>
              <a:ext cx="645605" cy="645605"/>
            </a:xfrm>
            <a:prstGeom prst="rect">
              <a:avLst/>
            </a:prstGeom>
          </p:spPr>
        </p:pic>
      </p:grpSp>
      <p:sp>
        <p:nvSpPr>
          <p:cNvPr id="8" name="Picture Placeholder 7"/>
          <p:cNvSpPr>
            <a:spLocks noGrp="1"/>
          </p:cNvSpPr>
          <p:nvPr>
            <p:ph type="pic" sz="quarter" idx="10"/>
          </p:nvPr>
        </p:nvSpPr>
        <p:spPr>
          <a:xfrm>
            <a:off x="3157537" y="5342467"/>
            <a:ext cx="2040995" cy="804333"/>
          </a:xfrm>
        </p:spPr>
        <p:txBody>
          <a:bodyPr/>
          <a:lstStyle>
            <a:lvl1pPr marL="0" indent="0">
              <a:buFontTx/>
              <a:buNone/>
              <a:defRPr sz="14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31314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F114C2-7739-024A-AAE4-333F8728754D}" type="datetime1">
              <a:rPr lang="en-US" smtClean="0">
                <a:solidFill>
                  <a:prstClr val="black">
                    <a:tint val="75000"/>
                  </a:prstClr>
                </a:solidFill>
              </a:rPr>
              <a:pPr/>
              <a:t>4/23/2019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454633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With Text Box Treatment">
    <p:spTree>
      <p:nvGrpSpPr>
        <p:cNvPr id="1" name=""/>
        <p:cNvGrpSpPr/>
        <p:nvPr/>
      </p:nvGrpSpPr>
      <p:grpSpPr>
        <a:xfrm>
          <a:off x="0" y="0"/>
          <a:ext cx="0" cy="0"/>
          <a:chOff x="0" y="0"/>
          <a:chExt cx="0" cy="0"/>
        </a:xfrm>
      </p:grpSpPr>
      <p:sp>
        <p:nvSpPr>
          <p:cNvPr id="13" name="Round Same Side Corner Rectangle 12"/>
          <p:cNvSpPr/>
          <p:nvPr userDrawn="1"/>
        </p:nvSpPr>
        <p:spPr>
          <a:xfrm>
            <a:off x="438738" y="1606551"/>
            <a:ext cx="8251464"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a:endParaRPr lang="en-US"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9BC7D2-64ED-E041-B415-7C7B0A849943}" type="datetime1">
              <a:rPr lang="en-US" smtClean="0">
                <a:solidFill>
                  <a:prstClr val="black">
                    <a:tint val="75000"/>
                  </a:prstClr>
                </a:solidFill>
              </a:rPr>
              <a:pPr/>
              <a:t>4/23/2019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grpSp>
        <p:nvGrpSpPr>
          <p:cNvPr id="6" name="Group 5"/>
          <p:cNvGrpSpPr/>
          <p:nvPr userDrawn="1"/>
        </p:nvGrpSpPr>
        <p:grpSpPr>
          <a:xfrm>
            <a:off x="448147" y="1437765"/>
            <a:ext cx="8238653"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id-ID">
                <a:solidFill>
                  <a:prstClr val="white"/>
                </a:solidFill>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black">
                      <a:lumMod val="85000"/>
                      <a:lumOff val="15000"/>
                    </a:prstClr>
                  </a:solidFill>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black">
                      <a:lumMod val="85000"/>
                      <a:lumOff val="15000"/>
                    </a:prstClr>
                  </a:solidFill>
                </a:endParaRPr>
              </a:p>
            </p:txBody>
          </p:sp>
        </p:grpSp>
      </p:grpSp>
      <p:sp>
        <p:nvSpPr>
          <p:cNvPr id="11" name="Content Placeholder 2"/>
          <p:cNvSpPr>
            <a:spLocks noGrp="1"/>
          </p:cNvSpPr>
          <p:nvPr>
            <p:ph idx="1"/>
          </p:nvPr>
        </p:nvSpPr>
        <p:spPr>
          <a:xfrm>
            <a:off x="647700" y="1765301"/>
            <a:ext cx="7797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648791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p:cNvSpPr/>
          <p:nvPr userDrawn="1"/>
        </p:nvSpPr>
        <p:spPr>
          <a:xfrm>
            <a:off x="-1587" y="1955801"/>
            <a:ext cx="9144000" cy="101600"/>
          </a:xfrm>
          <a:prstGeom prst="rect">
            <a:avLst/>
          </a:prstGeom>
          <a:gradFill flip="none" rotWithShape="1">
            <a:gsLst>
              <a:gs pos="9000">
                <a:srgbClr val="CF7F00"/>
              </a:gs>
              <a:gs pos="100000">
                <a:srgbClr val="FFCB02">
                  <a:alpha val="48000"/>
                </a:srgbClr>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1" name="Rectangle 10"/>
          <p:cNvSpPr/>
          <p:nvPr userDrawn="1"/>
        </p:nvSpPr>
        <p:spPr bwMode="auto">
          <a:xfrm>
            <a:off x="722313" y="5691746"/>
            <a:ext cx="8245731" cy="207490"/>
          </a:xfrm>
          <a:prstGeom prst="rect">
            <a:avLst/>
          </a:prstGeom>
          <a:gradFill flip="none" rotWithShape="1">
            <a:gsLst>
              <a:gs pos="69000">
                <a:schemeClr val="tx1">
                  <a:alpha val="15000"/>
                </a:schemeClr>
              </a:gs>
              <a:gs pos="100000">
                <a:srgbClr val="D9D9D9">
                  <a:alpha val="0"/>
                </a:srgb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defTabSz="914400" eaLnBrk="0" fontAlgn="base" hangingPunct="0">
              <a:spcBef>
                <a:spcPct val="0"/>
              </a:spcBef>
              <a:spcAft>
                <a:spcPct val="0"/>
              </a:spcAft>
              <a:buFont typeface="Arial" pitchFamily="34" charset="0"/>
              <a:buChar char="•"/>
            </a:pPr>
            <a:endParaRPr lang="en-US" sz="1200" dirty="0">
              <a:solidFill>
                <a:prstClr val="black"/>
              </a:solidFill>
              <a:latin typeface="Arial" charset="0"/>
            </a:endParaRPr>
          </a:p>
        </p:txBody>
      </p:sp>
      <p:sp>
        <p:nvSpPr>
          <p:cNvPr id="9" name="Rectangle 8"/>
          <p:cNvSpPr/>
          <p:nvPr userDrawn="1"/>
        </p:nvSpPr>
        <p:spPr>
          <a:xfrm>
            <a:off x="0" y="1955800"/>
            <a:ext cx="9144000" cy="3837546"/>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2" name="Title 1"/>
          <p:cNvSpPr>
            <a:spLocks noGrp="1"/>
          </p:cNvSpPr>
          <p:nvPr>
            <p:ph type="title" hasCustomPrompt="1"/>
          </p:nvPr>
        </p:nvSpPr>
        <p:spPr>
          <a:xfrm>
            <a:off x="457200" y="4102101"/>
            <a:ext cx="7772400" cy="876300"/>
          </a:xfrm>
        </p:spPr>
        <p:txBody>
          <a:bodyPr anchor="t"/>
          <a:lstStyle>
            <a:lvl1pPr algn="l">
              <a:lnSpc>
                <a:spcPts val="2900"/>
              </a:lnSpc>
              <a:defRPr sz="2800" b="1" cap="none" spc="100">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57200" y="3698645"/>
            <a:ext cx="7772400" cy="403455"/>
          </a:xfrm>
        </p:spPr>
        <p:txBody>
          <a:bodyPr anchor="b" anchorCtr="0"/>
          <a:lstStyle>
            <a:lvl1pPr marL="0" indent="0">
              <a:lnSpc>
                <a:spcPts val="2100"/>
              </a:lnSpc>
              <a:buNone/>
              <a:defRPr sz="2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3F9AB3-E2A9-3D45-9524-220F07F718CB}" type="datetime1">
              <a:rPr lang="en-US" smtClean="0">
                <a:solidFill>
                  <a:prstClr val="black">
                    <a:tint val="75000"/>
                  </a:prstClr>
                </a:solidFill>
              </a:rPr>
              <a:pPr/>
              <a:t>4/23/2019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pic>
        <p:nvPicPr>
          <p:cNvPr id="18" name="Picture 17"/>
          <p:cNvPicPr>
            <a:picLocks noChangeAspect="1"/>
          </p:cNvPicPr>
          <p:nvPr userDrawn="1"/>
        </p:nvPicPr>
        <p:blipFill rotWithShape="1">
          <a:blip r:embed="rId2" cstate="email">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a:ext>
            </a:extLst>
          </a:blip>
          <a:srcRect/>
          <a:stretch/>
        </p:blipFill>
        <p:spPr>
          <a:xfrm>
            <a:off x="6454469" y="2527301"/>
            <a:ext cx="2689531" cy="3266046"/>
          </a:xfrm>
          <a:prstGeom prst="rect">
            <a:avLst/>
          </a:prstGeom>
        </p:spPr>
      </p:pic>
      <p:cxnSp>
        <p:nvCxnSpPr>
          <p:cNvPr id="10" name="Straight Connector 9"/>
          <p:cNvCxnSpPr/>
          <p:nvPr userDrawn="1"/>
        </p:nvCxnSpPr>
        <p:spPr>
          <a:xfrm>
            <a:off x="0" y="2057401"/>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587" y="5691746"/>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3832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64592"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E15B0A-E3F8-2B42-AC0F-4B63D233AF15}" type="datetime1">
              <a:rPr lang="en-US" smtClean="0">
                <a:solidFill>
                  <a:prstClr val="black">
                    <a:tint val="75000"/>
                  </a:prstClr>
                </a:solidFill>
              </a:rPr>
              <a:pPr/>
              <a:t>4/23/2019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
        <p:nvSpPr>
          <p:cNvPr id="10"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2897382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5E624E-BDBD-EA41-8258-217FEFAC7833}" type="datetime1">
              <a:rPr lang="en-US" smtClean="0">
                <a:solidFill>
                  <a:prstClr val="black">
                    <a:tint val="75000"/>
                  </a:prstClr>
                </a:solidFill>
              </a:rPr>
              <a:pPr/>
              <a:t>4/23/2019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622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H &amp; partner logo">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pic>
        <p:nvPicPr>
          <p:cNvPr id="6" name="Picture 5"/>
          <p:cNvPicPr>
            <a:picLocks noChangeAspect="1"/>
          </p:cNvPicPr>
          <p:nvPr userDrawn="1"/>
        </p:nvPicPr>
        <p:blipFill rotWithShape="1">
          <a:blip r:embed="rId2" cstate="email">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a:ext>
            </a:extLst>
          </a:blip>
          <a:srcRect/>
          <a:stretch/>
        </p:blipFill>
        <p:spPr>
          <a:xfrm>
            <a:off x="5838872" y="2456574"/>
            <a:ext cx="3326972" cy="4330699"/>
          </a:xfrm>
          <a:prstGeom prst="rect">
            <a:avLst/>
          </a:prstGeom>
        </p:spPr>
      </p:pic>
      <p:sp>
        <p:nvSpPr>
          <p:cNvPr id="2" name="Title 1"/>
          <p:cNvSpPr>
            <a:spLocks noGrp="1"/>
          </p:cNvSpPr>
          <p:nvPr>
            <p:ph type="ctrTitle"/>
          </p:nvPr>
        </p:nvSpPr>
        <p:spPr>
          <a:xfrm>
            <a:off x="325851" y="2846515"/>
            <a:ext cx="5990281"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3729165"/>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pic>
        <p:nvPicPr>
          <p:cNvPr id="14" name="Picture 13" descr="DPH-Logo-whit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328" y="5420945"/>
            <a:ext cx="1924972" cy="620022"/>
          </a:xfrm>
          <a:prstGeom prst="rect">
            <a:avLst/>
          </a:prstGeom>
          <a:effectLst>
            <a:outerShdw blurRad="69850" dist="12700" dir="2700000" algn="tl" rotWithShape="0">
              <a:srgbClr val="000000">
                <a:alpha val="47000"/>
              </a:srgbClr>
            </a:outerShdw>
          </a:effectLst>
        </p:spPr>
      </p:pic>
      <p:cxnSp>
        <p:nvCxnSpPr>
          <p:cNvPr id="15" name="Straight Connector 14"/>
          <p:cNvCxnSpPr/>
          <p:nvPr userDrawn="1"/>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Picture Placeholder 7"/>
          <p:cNvSpPr>
            <a:spLocks noGrp="1"/>
          </p:cNvSpPr>
          <p:nvPr>
            <p:ph type="pic" sz="quarter" idx="10"/>
          </p:nvPr>
        </p:nvSpPr>
        <p:spPr>
          <a:xfrm>
            <a:off x="3157537" y="5342467"/>
            <a:ext cx="2040995" cy="804333"/>
          </a:xfrm>
        </p:spPr>
        <p:txBody>
          <a:bodyPr/>
          <a:lstStyle>
            <a:lvl1pPr marL="0" indent="0">
              <a:buFontTx/>
              <a:buNone/>
              <a:defRPr sz="14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085568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D30BB-010B-3645-921B-01579C531B68}" type="datetime1">
              <a:rPr lang="en-US" smtClean="0">
                <a:solidFill>
                  <a:prstClr val="black">
                    <a:tint val="75000"/>
                  </a:prstClr>
                </a:solidFill>
              </a:rPr>
              <a:pPr/>
              <a:t>4/23/2019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025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630" y="5080000"/>
            <a:ext cx="8140170" cy="397933"/>
          </a:xfrm>
        </p:spPr>
        <p:txBody>
          <a:bodyPr anchor="b"/>
          <a:lstStyle>
            <a:lvl1pPr algn="l">
              <a:defRPr sz="1600" b="1"/>
            </a:lvl1pPr>
          </a:lstStyle>
          <a:p>
            <a:r>
              <a:rPr lang="en-US"/>
              <a:t>Click to edit Master title style</a:t>
            </a:r>
            <a:endParaRPr lang="en-US" dirty="0"/>
          </a:p>
        </p:txBody>
      </p:sp>
      <p:sp>
        <p:nvSpPr>
          <p:cNvPr id="4" name="Text Placeholder 3"/>
          <p:cNvSpPr>
            <a:spLocks noGrp="1"/>
          </p:cNvSpPr>
          <p:nvPr>
            <p:ph type="body" sz="half" idx="2"/>
          </p:nvPr>
        </p:nvSpPr>
        <p:spPr>
          <a:xfrm>
            <a:off x="549274" y="5494337"/>
            <a:ext cx="8137525" cy="296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703813-FE79-6C4A-9660-F1B25EDE73F4}" type="datetime1">
              <a:rPr lang="en-US" smtClean="0">
                <a:solidFill>
                  <a:prstClr val="black">
                    <a:tint val="75000"/>
                  </a:prstClr>
                </a:solidFill>
              </a:rPr>
              <a:pPr/>
              <a:t>4/23/2019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hasCustomPrompt="1"/>
          </p:nvPr>
        </p:nvSpPr>
        <p:spPr>
          <a:xfrm>
            <a:off x="546630" y="5791200"/>
            <a:ext cx="736547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
        <p:nvSpPr>
          <p:cNvPr id="11" name="Content Placeholder 2"/>
          <p:cNvSpPr>
            <a:spLocks noGrp="1"/>
          </p:cNvSpPr>
          <p:nvPr>
            <p:ph idx="14"/>
          </p:nvPr>
        </p:nvSpPr>
        <p:spPr>
          <a:xfrm>
            <a:off x="549275" y="838199"/>
            <a:ext cx="8137525" cy="4190999"/>
          </a:xfrm>
        </p:spPr>
        <p:txBody>
          <a:bodyPr/>
          <a:lstStyle>
            <a:lvl1pPr marL="0" indent="0">
              <a:buFontTx/>
              <a:buNone/>
              <a:defRPr sz="2800" b="1">
                <a:latin typeface="+mj-lt"/>
              </a:defRPr>
            </a:lvl1pPr>
          </a:lstStyle>
          <a:p>
            <a:pPr lvl="0"/>
            <a:r>
              <a:rPr lang="en-US"/>
              <a:t>Click to edit Master text styles</a:t>
            </a:r>
          </a:p>
        </p:txBody>
      </p:sp>
    </p:spTree>
    <p:extLst>
      <p:ext uri="{BB962C8B-B14F-4D97-AF65-F5344CB8AC3E}">
        <p14:creationId xmlns:p14="http://schemas.microsoft.com/office/powerpoint/2010/main" val="768015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4/23/2019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3929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nvGrpSpPr>
          <p:cNvPr id="14" name="Group 13"/>
          <p:cNvGrpSpPr>
            <a:grpSpLocks noChangeAspect="1"/>
          </p:cNvGrpSpPr>
          <p:nvPr userDrawn="1"/>
        </p:nvGrpSpPr>
        <p:grpSpPr>
          <a:xfrm>
            <a:off x="6527914" y="434780"/>
            <a:ext cx="2228323" cy="626682"/>
            <a:chOff x="193478" y="5437878"/>
            <a:chExt cx="2295608" cy="645605"/>
          </a:xfrm>
        </p:grpSpPr>
        <p:pic>
          <p:nvPicPr>
            <p:cNvPr id="15" name="Picture 14" descr="DPH-Logo-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16" name="Picture 15" descr="SEAL-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3478" y="5437878"/>
              <a:ext cx="645605" cy="645605"/>
            </a:xfrm>
            <a:prstGeom prst="rect">
              <a:avLst/>
            </a:prstGeom>
          </p:spPr>
        </p:pic>
      </p:grpSp>
      <p:pic>
        <p:nvPicPr>
          <p:cNvPr id="6" name="Picture 5"/>
          <p:cNvPicPr>
            <a:picLocks noChangeAspect="1"/>
          </p:cNvPicPr>
          <p:nvPr userDrawn="1"/>
        </p:nvPicPr>
        <p:blipFill rotWithShape="1">
          <a:blip r:embed="rId4" cstate="email">
            <a:alphaModFix amt="55000"/>
            <a:extLst>
              <a:ext uri="{BEBA8EAE-BF5A-486C-A8C5-ECC9F3942E4B}">
                <a14:imgProps xmlns:a14="http://schemas.microsoft.com/office/drawing/2010/main">
                  <a14:imgLayer r:embed="rId5">
                    <a14:imgEffect>
                      <a14:sharpenSoften amount="-13000"/>
                    </a14:imgEffect>
                    <a14:imgEffect>
                      <a14:brightnessContrast bright="5000"/>
                    </a14:imgEffect>
                  </a14:imgLayer>
                </a14:imgProps>
              </a:ext>
              <a:ext uri="{28A0092B-C50C-407E-A947-70E740481C1C}">
                <a14:useLocalDpi xmlns:a14="http://schemas.microsoft.com/office/drawing/2010/main"/>
              </a:ext>
            </a:extLst>
          </a:blip>
          <a:srcRect/>
          <a:stretch/>
        </p:blipFill>
        <p:spPr>
          <a:xfrm>
            <a:off x="5578081" y="2527300"/>
            <a:ext cx="3566254" cy="4330699"/>
          </a:xfrm>
          <a:prstGeom prst="rect">
            <a:avLst/>
          </a:prstGeom>
        </p:spPr>
      </p:pic>
      <p:sp>
        <p:nvSpPr>
          <p:cNvPr id="2" name="Title 1"/>
          <p:cNvSpPr>
            <a:spLocks noGrp="1"/>
          </p:cNvSpPr>
          <p:nvPr>
            <p:ph type="ctrTitle"/>
          </p:nvPr>
        </p:nvSpPr>
        <p:spPr>
          <a:xfrm>
            <a:off x="325852" y="3202108"/>
            <a:ext cx="5513020"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4084758"/>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325852" y="5870695"/>
            <a:ext cx="2133600" cy="365125"/>
          </a:xfrm>
        </p:spPr>
        <p:txBody>
          <a:bodyPr/>
          <a:lstStyle>
            <a:lvl1pPr>
              <a:defRPr sz="1000">
                <a:solidFill>
                  <a:srgbClr val="FFFFFF"/>
                </a:solidFill>
              </a:defRPr>
            </a:lvl1pPr>
          </a:lstStyle>
          <a:p>
            <a:fld id="{AC3ED585-F3FD-3549-A994-39826905F8BC}" type="datetime1">
              <a:rPr lang="en-US" smtClean="0"/>
              <a:pPr/>
              <a:t>4/23/2019</a:t>
            </a:fld>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spTree>
    <p:extLst>
      <p:ext uri="{BB962C8B-B14F-4D97-AF65-F5344CB8AC3E}">
        <p14:creationId xmlns:p14="http://schemas.microsoft.com/office/powerpoint/2010/main" val="1684184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with seal &amp; partner logo">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pic>
        <p:nvPicPr>
          <p:cNvPr id="6" name="Picture 5"/>
          <p:cNvPicPr>
            <a:picLocks noChangeAspect="1"/>
          </p:cNvPicPr>
          <p:nvPr userDrawn="1"/>
        </p:nvPicPr>
        <p:blipFill rotWithShape="1">
          <a:blip r:embed="rId2" cstate="email">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a:ext>
            </a:extLst>
          </a:blip>
          <a:srcRect/>
          <a:stretch/>
        </p:blipFill>
        <p:spPr>
          <a:xfrm>
            <a:off x="5838872" y="2456574"/>
            <a:ext cx="3326972" cy="4330699"/>
          </a:xfrm>
          <a:prstGeom prst="rect">
            <a:avLst/>
          </a:prstGeom>
        </p:spPr>
      </p:pic>
      <p:sp>
        <p:nvSpPr>
          <p:cNvPr id="2" name="Title 1"/>
          <p:cNvSpPr>
            <a:spLocks noGrp="1"/>
          </p:cNvSpPr>
          <p:nvPr>
            <p:ph type="ctrTitle"/>
          </p:nvPr>
        </p:nvSpPr>
        <p:spPr>
          <a:xfrm>
            <a:off x="325851" y="2846515"/>
            <a:ext cx="5990281"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3729165"/>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cxnSp>
        <p:nvCxnSpPr>
          <p:cNvPr id="15" name="Straight Connector 14"/>
          <p:cNvCxnSpPr/>
          <p:nvPr userDrawn="1"/>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userDrawn="1"/>
        </p:nvGrpSpPr>
        <p:grpSpPr>
          <a:xfrm>
            <a:off x="423332" y="5463280"/>
            <a:ext cx="2065753" cy="580962"/>
            <a:chOff x="193478" y="5437878"/>
            <a:chExt cx="2295608" cy="645605"/>
          </a:xfrm>
        </p:grpSpPr>
        <p:pic>
          <p:nvPicPr>
            <p:cNvPr id="14" name="Picture 13" descr="DPH-Logo-whit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4" name="Picture 3" descr="SEAL-white.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93478" y="5437878"/>
              <a:ext cx="645605" cy="645605"/>
            </a:xfrm>
            <a:prstGeom prst="rect">
              <a:avLst/>
            </a:prstGeom>
          </p:spPr>
        </p:pic>
      </p:grpSp>
      <p:sp>
        <p:nvSpPr>
          <p:cNvPr id="8" name="Picture Placeholder 7"/>
          <p:cNvSpPr>
            <a:spLocks noGrp="1"/>
          </p:cNvSpPr>
          <p:nvPr>
            <p:ph type="pic" sz="quarter" idx="10"/>
          </p:nvPr>
        </p:nvSpPr>
        <p:spPr>
          <a:xfrm>
            <a:off x="3157537" y="5342467"/>
            <a:ext cx="2040995" cy="804333"/>
          </a:xfrm>
        </p:spPr>
        <p:txBody>
          <a:bodyPr/>
          <a:lstStyle>
            <a:lvl1pPr marL="0" indent="0">
              <a:buFontTx/>
              <a:buNone/>
              <a:defRPr sz="14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273334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F114C2-7739-024A-AAE4-333F8728754D}" type="datetime1">
              <a:rPr lang="en-US" smtClean="0">
                <a:solidFill>
                  <a:prstClr val="black">
                    <a:tint val="75000"/>
                  </a:prstClr>
                </a:solidFill>
              </a:rPr>
              <a:pPr/>
              <a:t>4/23/2019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474215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With Text Box Treatment">
    <p:spTree>
      <p:nvGrpSpPr>
        <p:cNvPr id="1" name=""/>
        <p:cNvGrpSpPr/>
        <p:nvPr/>
      </p:nvGrpSpPr>
      <p:grpSpPr>
        <a:xfrm>
          <a:off x="0" y="0"/>
          <a:ext cx="0" cy="0"/>
          <a:chOff x="0" y="0"/>
          <a:chExt cx="0" cy="0"/>
        </a:xfrm>
      </p:grpSpPr>
      <p:sp>
        <p:nvSpPr>
          <p:cNvPr id="13" name="Round Same Side Corner Rectangle 12"/>
          <p:cNvSpPr/>
          <p:nvPr userDrawn="1"/>
        </p:nvSpPr>
        <p:spPr>
          <a:xfrm>
            <a:off x="438738" y="1606551"/>
            <a:ext cx="8251464"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a:endParaRPr lang="en-US"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9BC7D2-64ED-E041-B415-7C7B0A849943}" type="datetime1">
              <a:rPr lang="en-US" smtClean="0">
                <a:solidFill>
                  <a:prstClr val="black">
                    <a:tint val="75000"/>
                  </a:prstClr>
                </a:solidFill>
              </a:rPr>
              <a:pPr/>
              <a:t>4/23/2019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grpSp>
        <p:nvGrpSpPr>
          <p:cNvPr id="6" name="Group 5"/>
          <p:cNvGrpSpPr/>
          <p:nvPr userDrawn="1"/>
        </p:nvGrpSpPr>
        <p:grpSpPr>
          <a:xfrm>
            <a:off x="448147" y="1437765"/>
            <a:ext cx="8238653"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id-ID">
                <a:solidFill>
                  <a:prstClr val="white"/>
                </a:solidFill>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black">
                      <a:lumMod val="85000"/>
                      <a:lumOff val="15000"/>
                    </a:prstClr>
                  </a:solidFill>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black">
                      <a:lumMod val="85000"/>
                      <a:lumOff val="15000"/>
                    </a:prstClr>
                  </a:solidFill>
                </a:endParaRPr>
              </a:p>
            </p:txBody>
          </p:sp>
        </p:grpSp>
      </p:grpSp>
      <p:sp>
        <p:nvSpPr>
          <p:cNvPr id="11" name="Content Placeholder 2"/>
          <p:cNvSpPr>
            <a:spLocks noGrp="1"/>
          </p:cNvSpPr>
          <p:nvPr>
            <p:ph idx="1"/>
          </p:nvPr>
        </p:nvSpPr>
        <p:spPr>
          <a:xfrm>
            <a:off x="647700" y="1765301"/>
            <a:ext cx="7797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102607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p:cNvSpPr/>
          <p:nvPr userDrawn="1"/>
        </p:nvSpPr>
        <p:spPr>
          <a:xfrm>
            <a:off x="-1587" y="1955801"/>
            <a:ext cx="9144000" cy="101600"/>
          </a:xfrm>
          <a:prstGeom prst="rect">
            <a:avLst/>
          </a:prstGeom>
          <a:gradFill flip="none" rotWithShape="1">
            <a:gsLst>
              <a:gs pos="9000">
                <a:srgbClr val="CF7F00"/>
              </a:gs>
              <a:gs pos="100000">
                <a:srgbClr val="FFCB02">
                  <a:alpha val="48000"/>
                </a:srgbClr>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1" name="Rectangle 10"/>
          <p:cNvSpPr/>
          <p:nvPr userDrawn="1"/>
        </p:nvSpPr>
        <p:spPr bwMode="auto">
          <a:xfrm>
            <a:off x="722313" y="5691746"/>
            <a:ext cx="8245731" cy="207490"/>
          </a:xfrm>
          <a:prstGeom prst="rect">
            <a:avLst/>
          </a:prstGeom>
          <a:gradFill flip="none" rotWithShape="1">
            <a:gsLst>
              <a:gs pos="69000">
                <a:schemeClr val="tx1">
                  <a:alpha val="15000"/>
                </a:schemeClr>
              </a:gs>
              <a:gs pos="100000">
                <a:srgbClr val="D9D9D9">
                  <a:alpha val="0"/>
                </a:srgb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defTabSz="914400" eaLnBrk="0" fontAlgn="base" hangingPunct="0">
              <a:spcBef>
                <a:spcPct val="0"/>
              </a:spcBef>
              <a:spcAft>
                <a:spcPct val="0"/>
              </a:spcAft>
              <a:buFont typeface="Arial" pitchFamily="34" charset="0"/>
              <a:buChar char="•"/>
            </a:pPr>
            <a:endParaRPr lang="en-US" sz="1200" dirty="0">
              <a:solidFill>
                <a:prstClr val="black"/>
              </a:solidFill>
              <a:latin typeface="Arial" charset="0"/>
            </a:endParaRPr>
          </a:p>
        </p:txBody>
      </p:sp>
      <p:sp>
        <p:nvSpPr>
          <p:cNvPr id="9" name="Rectangle 8"/>
          <p:cNvSpPr/>
          <p:nvPr userDrawn="1"/>
        </p:nvSpPr>
        <p:spPr>
          <a:xfrm>
            <a:off x="0" y="1955800"/>
            <a:ext cx="9144000" cy="3837546"/>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2" name="Title 1"/>
          <p:cNvSpPr>
            <a:spLocks noGrp="1"/>
          </p:cNvSpPr>
          <p:nvPr>
            <p:ph type="title" hasCustomPrompt="1"/>
          </p:nvPr>
        </p:nvSpPr>
        <p:spPr>
          <a:xfrm>
            <a:off x="457200" y="4102101"/>
            <a:ext cx="7772400" cy="876300"/>
          </a:xfrm>
        </p:spPr>
        <p:txBody>
          <a:bodyPr anchor="t"/>
          <a:lstStyle>
            <a:lvl1pPr algn="l">
              <a:lnSpc>
                <a:spcPts val="2900"/>
              </a:lnSpc>
              <a:defRPr sz="2800" b="1" cap="none" spc="100">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57200" y="3698645"/>
            <a:ext cx="7772400" cy="403455"/>
          </a:xfrm>
        </p:spPr>
        <p:txBody>
          <a:bodyPr anchor="b" anchorCtr="0"/>
          <a:lstStyle>
            <a:lvl1pPr marL="0" indent="0">
              <a:lnSpc>
                <a:spcPts val="2100"/>
              </a:lnSpc>
              <a:buNone/>
              <a:defRPr sz="2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3F9AB3-E2A9-3D45-9524-220F07F718CB}" type="datetime1">
              <a:rPr lang="en-US" smtClean="0">
                <a:solidFill>
                  <a:prstClr val="black">
                    <a:tint val="75000"/>
                  </a:prstClr>
                </a:solidFill>
              </a:rPr>
              <a:pPr/>
              <a:t>4/23/2019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pic>
        <p:nvPicPr>
          <p:cNvPr id="18" name="Picture 17"/>
          <p:cNvPicPr>
            <a:picLocks noChangeAspect="1"/>
          </p:cNvPicPr>
          <p:nvPr userDrawn="1"/>
        </p:nvPicPr>
        <p:blipFill rotWithShape="1">
          <a:blip r:embed="rId2" cstate="email">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a:ext>
            </a:extLst>
          </a:blip>
          <a:srcRect/>
          <a:stretch/>
        </p:blipFill>
        <p:spPr>
          <a:xfrm>
            <a:off x="6454469" y="2527301"/>
            <a:ext cx="2689531" cy="3266046"/>
          </a:xfrm>
          <a:prstGeom prst="rect">
            <a:avLst/>
          </a:prstGeom>
        </p:spPr>
      </p:pic>
      <p:cxnSp>
        <p:nvCxnSpPr>
          <p:cNvPr id="10" name="Straight Connector 9"/>
          <p:cNvCxnSpPr/>
          <p:nvPr userDrawn="1"/>
        </p:nvCxnSpPr>
        <p:spPr>
          <a:xfrm>
            <a:off x="0" y="2057401"/>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587" y="5691746"/>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10807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64592"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E15B0A-E3F8-2B42-AC0F-4B63D233AF15}" type="datetime1">
              <a:rPr lang="en-US" smtClean="0">
                <a:solidFill>
                  <a:prstClr val="black">
                    <a:tint val="75000"/>
                  </a:prstClr>
                </a:solidFill>
              </a:rPr>
              <a:pPr/>
              <a:t>4/23/2019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
        <p:nvSpPr>
          <p:cNvPr id="10"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869671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5E624E-BDBD-EA41-8258-217FEFAC7833}" type="datetime1">
              <a:rPr lang="en-US" smtClean="0">
                <a:solidFill>
                  <a:prstClr val="black">
                    <a:tint val="75000"/>
                  </a:prstClr>
                </a:solidFill>
              </a:rPr>
              <a:pPr/>
              <a:t>4/23/2019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320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ith seal &amp; partner logo">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pic>
        <p:nvPicPr>
          <p:cNvPr id="6" name="Picture 5"/>
          <p:cNvPicPr>
            <a:picLocks noChangeAspect="1"/>
          </p:cNvPicPr>
          <p:nvPr userDrawn="1"/>
        </p:nvPicPr>
        <p:blipFill rotWithShape="1">
          <a:blip r:embed="rId2" cstate="email">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a:ext>
            </a:extLst>
          </a:blip>
          <a:srcRect/>
          <a:stretch/>
        </p:blipFill>
        <p:spPr>
          <a:xfrm>
            <a:off x="5838872" y="2456574"/>
            <a:ext cx="3326972" cy="4330699"/>
          </a:xfrm>
          <a:prstGeom prst="rect">
            <a:avLst/>
          </a:prstGeom>
        </p:spPr>
      </p:pic>
      <p:sp>
        <p:nvSpPr>
          <p:cNvPr id="2" name="Title 1"/>
          <p:cNvSpPr>
            <a:spLocks noGrp="1"/>
          </p:cNvSpPr>
          <p:nvPr>
            <p:ph type="ctrTitle"/>
          </p:nvPr>
        </p:nvSpPr>
        <p:spPr>
          <a:xfrm>
            <a:off x="325851" y="2846515"/>
            <a:ext cx="5990281"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3729165"/>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cxnSp>
        <p:nvCxnSpPr>
          <p:cNvPr id="15" name="Straight Connector 14"/>
          <p:cNvCxnSpPr/>
          <p:nvPr userDrawn="1"/>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userDrawn="1"/>
        </p:nvGrpSpPr>
        <p:grpSpPr>
          <a:xfrm>
            <a:off x="423332" y="5463280"/>
            <a:ext cx="2065753" cy="580962"/>
            <a:chOff x="193478" y="5437878"/>
            <a:chExt cx="2295608" cy="645605"/>
          </a:xfrm>
        </p:grpSpPr>
        <p:pic>
          <p:nvPicPr>
            <p:cNvPr id="14" name="Picture 13" descr="DPH-Logo-whit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4" name="Picture 3" descr="SEAL-white.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93478" y="5437878"/>
              <a:ext cx="645605" cy="645605"/>
            </a:xfrm>
            <a:prstGeom prst="rect">
              <a:avLst/>
            </a:prstGeom>
          </p:spPr>
        </p:pic>
      </p:grpSp>
      <p:sp>
        <p:nvSpPr>
          <p:cNvPr id="8" name="Picture Placeholder 7"/>
          <p:cNvSpPr>
            <a:spLocks noGrp="1"/>
          </p:cNvSpPr>
          <p:nvPr>
            <p:ph type="pic" sz="quarter" idx="10"/>
          </p:nvPr>
        </p:nvSpPr>
        <p:spPr>
          <a:xfrm>
            <a:off x="3157537" y="5342467"/>
            <a:ext cx="2040995" cy="804333"/>
          </a:xfrm>
        </p:spPr>
        <p:txBody>
          <a:bodyPr/>
          <a:lstStyle>
            <a:lvl1pPr marL="0" indent="0">
              <a:buFontTx/>
              <a:buNone/>
              <a:defRPr sz="14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6298101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D30BB-010B-3645-921B-01579C531B68}" type="datetime1">
              <a:rPr lang="en-US" smtClean="0">
                <a:solidFill>
                  <a:prstClr val="black">
                    <a:tint val="75000"/>
                  </a:prstClr>
                </a:solidFill>
              </a:rPr>
              <a:pPr/>
              <a:t>4/23/2019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480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630" y="5080000"/>
            <a:ext cx="8140170" cy="397933"/>
          </a:xfrm>
        </p:spPr>
        <p:txBody>
          <a:bodyPr anchor="b"/>
          <a:lstStyle>
            <a:lvl1pPr algn="l">
              <a:defRPr sz="1600" b="1"/>
            </a:lvl1pPr>
          </a:lstStyle>
          <a:p>
            <a:r>
              <a:rPr lang="en-US"/>
              <a:t>Click to edit Master title style</a:t>
            </a:r>
            <a:endParaRPr lang="en-US" dirty="0"/>
          </a:p>
        </p:txBody>
      </p:sp>
      <p:sp>
        <p:nvSpPr>
          <p:cNvPr id="4" name="Text Placeholder 3"/>
          <p:cNvSpPr>
            <a:spLocks noGrp="1"/>
          </p:cNvSpPr>
          <p:nvPr>
            <p:ph type="body" sz="half" idx="2"/>
          </p:nvPr>
        </p:nvSpPr>
        <p:spPr>
          <a:xfrm>
            <a:off x="549274" y="5494337"/>
            <a:ext cx="8137525" cy="296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703813-FE79-6C4A-9660-F1B25EDE73F4}" type="datetime1">
              <a:rPr lang="en-US" smtClean="0">
                <a:solidFill>
                  <a:prstClr val="black">
                    <a:tint val="75000"/>
                  </a:prstClr>
                </a:solidFill>
              </a:rPr>
              <a:pPr/>
              <a:t>4/23/2019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hasCustomPrompt="1"/>
          </p:nvPr>
        </p:nvSpPr>
        <p:spPr>
          <a:xfrm>
            <a:off x="546630" y="5791200"/>
            <a:ext cx="736547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
        <p:nvSpPr>
          <p:cNvPr id="11" name="Content Placeholder 2"/>
          <p:cNvSpPr>
            <a:spLocks noGrp="1"/>
          </p:cNvSpPr>
          <p:nvPr>
            <p:ph idx="14"/>
          </p:nvPr>
        </p:nvSpPr>
        <p:spPr>
          <a:xfrm>
            <a:off x="549275" y="838199"/>
            <a:ext cx="8137525" cy="4190999"/>
          </a:xfrm>
        </p:spPr>
        <p:txBody>
          <a:bodyPr/>
          <a:lstStyle>
            <a:lvl1pPr marL="0" indent="0">
              <a:buFontTx/>
              <a:buNone/>
              <a:defRPr sz="2800" b="1">
                <a:latin typeface="+mj-lt"/>
              </a:defRPr>
            </a:lvl1pPr>
          </a:lstStyle>
          <a:p>
            <a:pPr lvl="0"/>
            <a:r>
              <a:rPr lang="en-US"/>
              <a:t>Click to edit Master text styles</a:t>
            </a:r>
          </a:p>
        </p:txBody>
      </p:sp>
    </p:spTree>
    <p:extLst>
      <p:ext uri="{BB962C8B-B14F-4D97-AF65-F5344CB8AC3E}">
        <p14:creationId xmlns:p14="http://schemas.microsoft.com/office/powerpoint/2010/main" val="21516543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4/23/2019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6644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56532F-A55C-E949-93F9-DF8C19B0C78A}"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11FA1-5AF9-0647-B31D-D6250D4530A3}" type="slidenum">
              <a:rPr lang="en-US" smtClean="0"/>
              <a:t>‹#›</a:t>
            </a:fld>
            <a:endParaRPr lang="en-US"/>
          </a:p>
        </p:txBody>
      </p:sp>
      <p:sp>
        <p:nvSpPr>
          <p:cNvPr id="8"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2064703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With Text Box Treatment">
    <p:spTree>
      <p:nvGrpSpPr>
        <p:cNvPr id="1" name=""/>
        <p:cNvGrpSpPr/>
        <p:nvPr/>
      </p:nvGrpSpPr>
      <p:grpSpPr>
        <a:xfrm>
          <a:off x="0" y="0"/>
          <a:ext cx="0" cy="0"/>
          <a:chOff x="0" y="0"/>
          <a:chExt cx="0" cy="0"/>
        </a:xfrm>
      </p:grpSpPr>
      <p:sp>
        <p:nvSpPr>
          <p:cNvPr id="13" name="Round Same Side Corner Rectangle 12"/>
          <p:cNvSpPr/>
          <p:nvPr userDrawn="1"/>
        </p:nvSpPr>
        <p:spPr>
          <a:xfrm>
            <a:off x="438738" y="1606551"/>
            <a:ext cx="8251464"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a:endParaRPr lang="en-US"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432B57-19FD-7445-976D-4C4FCAC41AC9}" type="datetime1">
              <a:rPr lang="en-US" smtClean="0"/>
              <a:t>4/23/2019</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111FA1-5AF9-0647-B31D-D6250D4530A3}" type="slidenum">
              <a:rPr lang="en-US" smtClean="0"/>
              <a:t>‹#›</a:t>
            </a:fld>
            <a:endParaRPr lang="en-US"/>
          </a:p>
        </p:txBody>
      </p:sp>
      <p:grpSp>
        <p:nvGrpSpPr>
          <p:cNvPr id="6" name="Group 5"/>
          <p:cNvGrpSpPr/>
          <p:nvPr userDrawn="1"/>
        </p:nvGrpSpPr>
        <p:grpSpPr>
          <a:xfrm>
            <a:off x="448147" y="1437765"/>
            <a:ext cx="8238653"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id-ID">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85000"/>
                      <a:lumOff val="15000"/>
                    </a:schemeClr>
                  </a:solidFill>
                  <a:latin typeface="Calibri"/>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85000"/>
                      <a:lumOff val="15000"/>
                    </a:schemeClr>
                  </a:solidFill>
                  <a:latin typeface="Calibri"/>
                </a:endParaRPr>
              </a:p>
            </p:txBody>
          </p:sp>
        </p:grpSp>
      </p:grpSp>
      <p:sp>
        <p:nvSpPr>
          <p:cNvPr id="11" name="Content Placeholder 2"/>
          <p:cNvSpPr>
            <a:spLocks noGrp="1"/>
          </p:cNvSpPr>
          <p:nvPr>
            <p:ph idx="1"/>
          </p:nvPr>
        </p:nvSpPr>
        <p:spPr>
          <a:xfrm>
            <a:off x="647700" y="1765301"/>
            <a:ext cx="7797800" cy="4190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240268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p:cNvSpPr/>
          <p:nvPr userDrawn="1"/>
        </p:nvSpPr>
        <p:spPr>
          <a:xfrm>
            <a:off x="-1587" y="1955801"/>
            <a:ext cx="9144000" cy="101600"/>
          </a:xfrm>
          <a:prstGeom prst="rect">
            <a:avLst/>
          </a:prstGeom>
          <a:gradFill flip="none" rotWithShape="1">
            <a:gsLst>
              <a:gs pos="9000">
                <a:srgbClr val="CF7F00"/>
              </a:gs>
              <a:gs pos="100000">
                <a:srgbClr val="FFCB02">
                  <a:alpha val="48000"/>
                </a:srgbClr>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11" name="Rectangle 10"/>
          <p:cNvSpPr/>
          <p:nvPr userDrawn="1"/>
        </p:nvSpPr>
        <p:spPr bwMode="auto">
          <a:xfrm>
            <a:off x="722313" y="5691746"/>
            <a:ext cx="8245731" cy="207490"/>
          </a:xfrm>
          <a:prstGeom prst="rect">
            <a:avLst/>
          </a:prstGeom>
          <a:gradFill flip="none" rotWithShape="1">
            <a:gsLst>
              <a:gs pos="69000">
                <a:schemeClr val="tx1">
                  <a:alpha val="15000"/>
                </a:schemeClr>
              </a:gs>
              <a:gs pos="100000">
                <a:srgbClr val="D9D9D9">
                  <a:alpha val="0"/>
                </a:srgb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marR="0" indent="-8890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1200" b="0" i="0" u="none" strike="noStrike" cap="none" normalizeH="0" baseline="0" dirty="0">
              <a:ln>
                <a:noFill/>
              </a:ln>
              <a:solidFill>
                <a:schemeClr val="tx1"/>
              </a:solidFill>
              <a:effectLst/>
              <a:latin typeface="Arial" charset="0"/>
            </a:endParaRPr>
          </a:p>
        </p:txBody>
      </p:sp>
      <p:sp>
        <p:nvSpPr>
          <p:cNvPr id="9" name="Rectangle 8"/>
          <p:cNvSpPr/>
          <p:nvPr userDrawn="1"/>
        </p:nvSpPr>
        <p:spPr>
          <a:xfrm>
            <a:off x="0" y="1955800"/>
            <a:ext cx="9144000" cy="3837546"/>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2" name="Title 1"/>
          <p:cNvSpPr>
            <a:spLocks noGrp="1"/>
          </p:cNvSpPr>
          <p:nvPr>
            <p:ph type="title" hasCustomPrompt="1"/>
          </p:nvPr>
        </p:nvSpPr>
        <p:spPr>
          <a:xfrm>
            <a:off x="457200" y="4102101"/>
            <a:ext cx="7772400" cy="876300"/>
          </a:xfrm>
        </p:spPr>
        <p:txBody>
          <a:bodyPr anchor="t"/>
          <a:lstStyle>
            <a:lvl1pPr algn="l">
              <a:lnSpc>
                <a:spcPts val="2900"/>
              </a:lnSpc>
              <a:defRPr sz="2800" b="1" cap="none" spc="100">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57200" y="3698645"/>
            <a:ext cx="7772400" cy="403455"/>
          </a:xfrm>
        </p:spPr>
        <p:txBody>
          <a:bodyPr anchor="b" anchorCtr="0"/>
          <a:lstStyle>
            <a:lvl1pPr marL="0" indent="0">
              <a:lnSpc>
                <a:spcPts val="2100"/>
              </a:lnSpc>
              <a:buNone/>
              <a:defRPr sz="2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7C3D2C-FFC1-F64B-A8EC-D8967CDFADA7}" type="datetime1">
              <a:rPr lang="en-US" smtClean="0"/>
              <a:t>4/23/2019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111FA1-5AF9-0647-B31D-D6250D4530A3}" type="slidenum">
              <a:rPr lang="en-US" smtClean="0"/>
              <a:t>‹#›</a:t>
            </a:fld>
            <a:endParaRPr lang="en-US"/>
          </a:p>
        </p:txBody>
      </p:sp>
      <p:pic>
        <p:nvPicPr>
          <p:cNvPr id="18" name="Picture 17"/>
          <p:cNvPicPr>
            <a:picLocks noChangeAspect="1"/>
          </p:cNvPicPr>
          <p:nvPr userDrawn="1"/>
        </p:nvPicPr>
        <p:blipFill rotWithShape="1">
          <a:blip r:embed="rId2" cstate="email">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a:ext>
            </a:extLst>
          </a:blip>
          <a:srcRect/>
          <a:stretch/>
        </p:blipFill>
        <p:spPr>
          <a:xfrm>
            <a:off x="6454469" y="2527301"/>
            <a:ext cx="2689531" cy="3266046"/>
          </a:xfrm>
          <a:prstGeom prst="rect">
            <a:avLst/>
          </a:prstGeom>
        </p:spPr>
      </p:pic>
      <p:cxnSp>
        <p:nvCxnSpPr>
          <p:cNvPr id="10" name="Straight Connector 9"/>
          <p:cNvCxnSpPr/>
          <p:nvPr userDrawn="1"/>
        </p:nvCxnSpPr>
        <p:spPr>
          <a:xfrm>
            <a:off x="0" y="2057401"/>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587" y="5691746"/>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534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234144"/>
            <a:ext cx="3968496" cy="3951288"/>
          </a:xfrm>
        </p:spPr>
        <p:txBody>
          <a:bodyPr/>
          <a:lstStyle>
            <a:lvl1pPr marL="164592"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59325" y="2234144"/>
            <a:ext cx="3968496" cy="3951288"/>
          </a:xfrm>
        </p:spPr>
        <p:txBody>
          <a:bodyPr/>
          <a:lstStyle>
            <a:lvl1pPr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89ECB4-0754-E541-A95F-F584C9B33CA3}" type="datetime1">
              <a:rPr lang="en-US" smtClean="0"/>
              <a:t>4/23/2019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111FA1-5AF9-0647-B31D-D6250D4530A3}" type="slidenum">
              <a:rPr lang="en-US" smtClean="0"/>
              <a:t>‹#›</a:t>
            </a:fld>
            <a:endParaRPr lang="en-US"/>
          </a:p>
        </p:txBody>
      </p:sp>
      <p:sp>
        <p:nvSpPr>
          <p:cNvPr id="10"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38088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DEF2BA-12F2-F649-B9F6-5B813093FF62}" type="datetime1">
              <a:rPr lang="en-US" smtClean="0"/>
              <a:t>4/23/2019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111FA1-5AF9-0647-B31D-D6250D4530A3}" type="slidenum">
              <a:rPr lang="en-US" smtClean="0"/>
              <a:t>‹#›</a:t>
            </a:fld>
            <a:endParaRPr lang="en-US"/>
          </a:p>
        </p:txBody>
      </p:sp>
    </p:spTree>
    <p:extLst>
      <p:ext uri="{BB962C8B-B14F-4D97-AF65-F5344CB8AC3E}">
        <p14:creationId xmlns:p14="http://schemas.microsoft.com/office/powerpoint/2010/main" val="1836848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1E5D2-E1D6-0D40-9B9F-008E98C165B3}" type="datetime1">
              <a:rPr lang="en-US" smtClean="0"/>
              <a:t>4/23/2019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111FA1-5AF9-0647-B31D-D6250D4530A3}" type="slidenum">
              <a:rPr lang="en-US" smtClean="0"/>
              <a:t>‹#›</a:t>
            </a:fld>
            <a:endParaRPr lang="en-US"/>
          </a:p>
        </p:txBody>
      </p:sp>
    </p:spTree>
    <p:extLst>
      <p:ext uri="{BB962C8B-B14F-4D97-AF65-F5344CB8AC3E}">
        <p14:creationId xmlns:p14="http://schemas.microsoft.com/office/powerpoint/2010/main" val="1111902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5.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8.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5.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86608"/>
            <a:ext cx="8229600" cy="63498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73497-9F9D-A540-B4BE-A9F39E272AB9}" type="datetime1">
              <a:rPr lang="en-US" smtClean="0"/>
              <a:t>4/23/2019</a:t>
            </a:fld>
            <a:endParaRPr lang="en-US"/>
          </a:p>
        </p:txBody>
      </p:sp>
      <p:sp>
        <p:nvSpPr>
          <p:cNvPr id="5" name="Footer Placeholder 4"/>
          <p:cNvSpPr>
            <a:spLocks noGrp="1"/>
          </p:cNvSpPr>
          <p:nvPr>
            <p:ph type="ftr" sz="quarter" idx="3"/>
          </p:nvPr>
        </p:nvSpPr>
        <p:spPr>
          <a:xfrm>
            <a:off x="50165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153400" y="6356350"/>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111FA1-5AF9-0647-B31D-D6250D4530A3}" type="slidenum">
              <a:rPr lang="en-US" smtClean="0"/>
              <a:t>‹#›</a:t>
            </a:fld>
            <a:endParaRPr lang="en-US"/>
          </a:p>
        </p:txBody>
      </p:sp>
      <p:sp>
        <p:nvSpPr>
          <p:cNvPr id="20" name="Rectangle 19"/>
          <p:cNvSpPr/>
          <p:nvPr userDrawn="1"/>
        </p:nvSpPr>
        <p:spPr>
          <a:xfrm>
            <a:off x="0" y="-4559"/>
            <a:ext cx="9153144" cy="584305"/>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pic>
        <p:nvPicPr>
          <p:cNvPr id="21" name="Picture 20" descr="DPH-Logo-white.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7197938" y="81548"/>
            <a:ext cx="1489969" cy="479910"/>
          </a:xfrm>
          <a:prstGeom prst="rect">
            <a:avLst/>
          </a:prstGeom>
        </p:spPr>
      </p:pic>
      <p:grpSp>
        <p:nvGrpSpPr>
          <p:cNvPr id="27" name="Group 26"/>
          <p:cNvGrpSpPr/>
          <p:nvPr userDrawn="1"/>
        </p:nvGrpSpPr>
        <p:grpSpPr>
          <a:xfrm>
            <a:off x="-10731" y="581662"/>
            <a:ext cx="9153144" cy="83427"/>
            <a:chOff x="4859" y="6756285"/>
            <a:chExt cx="6847555" cy="101715"/>
          </a:xfrm>
        </p:grpSpPr>
        <p:sp>
          <p:nvSpPr>
            <p:cNvPr id="28" name="Rectangle 27"/>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29" name="Rectangle 28"/>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30" name="Rectangle 29"/>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spTree>
    <p:extLst>
      <p:ext uri="{BB962C8B-B14F-4D97-AF65-F5344CB8AC3E}">
        <p14:creationId xmlns:p14="http://schemas.microsoft.com/office/powerpoint/2010/main" val="76202789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2" r:id="rId5"/>
    <p:sldLayoutId id="2147483651" r:id="rId6"/>
    <p:sldLayoutId id="2147483653" r:id="rId7"/>
    <p:sldLayoutId id="2147483654" r:id="rId8"/>
    <p:sldLayoutId id="2147483655" r:id="rId9"/>
    <p:sldLayoutId id="2147483657" r:id="rId10"/>
    <p:sldLayoutId id="2147483663" r:id="rId11"/>
    <p:sldLayoutId id="2147483678" r:id="rId12"/>
  </p:sldLayoutIdLst>
  <p:hf hdr="0" dt="0"/>
  <p:txStyles>
    <p:titleStyle>
      <a:lvl1pPr algn="l" defTabSz="457200" rtl="0" eaLnBrk="1" latinLnBrk="0" hangingPunct="1">
        <a:spcBef>
          <a:spcPct val="0"/>
        </a:spcBef>
        <a:buNone/>
        <a:defRPr sz="2800" b="1" kern="1200">
          <a:solidFill>
            <a:schemeClr val="tx1"/>
          </a:solidFill>
          <a:latin typeface="+mj-lt"/>
          <a:ea typeface="+mj-ea"/>
          <a:cs typeface="+mj-cs"/>
        </a:defRPr>
      </a:lvl1pPr>
    </p:titleStyle>
    <p:body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p:cNvSpPr/>
          <p:nvPr/>
        </p:nvSpPr>
        <p:spPr>
          <a:xfrm>
            <a:off x="0" y="-4559"/>
            <a:ext cx="9153144" cy="700354"/>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nvGrpSpPr>
          <p:cNvPr id="13" name="Group 12"/>
          <p:cNvGrpSpPr/>
          <p:nvPr/>
        </p:nvGrpSpPr>
        <p:grpSpPr>
          <a:xfrm>
            <a:off x="6612471" y="59966"/>
            <a:ext cx="2057286" cy="571818"/>
            <a:chOff x="202887" y="5437878"/>
            <a:chExt cx="2286199" cy="635444"/>
          </a:xfrm>
        </p:grpSpPr>
        <p:pic>
          <p:nvPicPr>
            <p:cNvPr id="14" name="Picture 13" descr="DPH-Logo-white.png"/>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15" name="Picture 14" descr="SEAL-white.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02887" y="5437878"/>
              <a:ext cx="635444" cy="635444"/>
            </a:xfrm>
            <a:prstGeom prst="rect">
              <a:avLst/>
            </a:prstGeom>
          </p:spPr>
        </p:pic>
      </p:grpSp>
      <p:sp>
        <p:nvSpPr>
          <p:cNvPr id="2" name="Title Placeholder 1"/>
          <p:cNvSpPr>
            <a:spLocks noGrp="1"/>
          </p:cNvSpPr>
          <p:nvPr>
            <p:ph type="title"/>
          </p:nvPr>
        </p:nvSpPr>
        <p:spPr>
          <a:xfrm>
            <a:off x="457200" y="812009"/>
            <a:ext cx="8229600" cy="63498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ED8AD-D12E-834D-8548-7072FE264DBC}" type="datetime1">
              <a:rPr lang="en-US" smtClean="0">
                <a:solidFill>
                  <a:prstClr val="black">
                    <a:tint val="75000"/>
                  </a:prstClr>
                </a:solidFill>
              </a:rPr>
              <a:pPr/>
              <a:t>4/23/2019</a:t>
            </a:fld>
            <a:endParaRPr lang="en-US">
              <a:solidFill>
                <a:prstClr val="black">
                  <a:tint val="75000"/>
                </a:prstClr>
              </a:solidFill>
            </a:endParaRPr>
          </a:p>
        </p:txBody>
      </p:sp>
      <p:sp>
        <p:nvSpPr>
          <p:cNvPr id="5" name="Footer Placeholder 4"/>
          <p:cNvSpPr>
            <a:spLocks noGrp="1"/>
          </p:cNvSpPr>
          <p:nvPr>
            <p:ph type="ftr" sz="quarter" idx="3"/>
          </p:nvPr>
        </p:nvSpPr>
        <p:spPr>
          <a:xfrm>
            <a:off x="50165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153400" y="6356350"/>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grpSp>
        <p:nvGrpSpPr>
          <p:cNvPr id="27" name="Group 26"/>
          <p:cNvGrpSpPr/>
          <p:nvPr/>
        </p:nvGrpSpPr>
        <p:grpSpPr>
          <a:xfrm>
            <a:off x="-10731" y="691733"/>
            <a:ext cx="9153144" cy="83427"/>
            <a:chOff x="4859" y="6756285"/>
            <a:chExt cx="6847555" cy="101715"/>
          </a:xfrm>
        </p:grpSpPr>
        <p:sp>
          <p:nvSpPr>
            <p:cNvPr id="28" name="Rectangle 27"/>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29" name="Rectangle 28"/>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30" name="Rectangle 29"/>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spTree>
    <p:extLst>
      <p:ext uri="{BB962C8B-B14F-4D97-AF65-F5344CB8AC3E}">
        <p14:creationId xmlns:p14="http://schemas.microsoft.com/office/powerpoint/2010/main" val="48925454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hf hdr="0" dt="0"/>
  <p:txStyles>
    <p:titleStyle>
      <a:lvl1pPr algn="l" defTabSz="457200" rtl="0" eaLnBrk="1" latinLnBrk="0" hangingPunct="1">
        <a:spcBef>
          <a:spcPct val="0"/>
        </a:spcBef>
        <a:buNone/>
        <a:defRPr sz="2800" b="1" kern="1200">
          <a:solidFill>
            <a:schemeClr val="tx1"/>
          </a:solidFill>
          <a:latin typeface="+mj-lt"/>
          <a:ea typeface="+mj-ea"/>
          <a:cs typeface="+mj-cs"/>
        </a:defRPr>
      </a:lvl1pPr>
    </p:titleStyle>
    <p:body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p:cNvSpPr/>
          <p:nvPr/>
        </p:nvSpPr>
        <p:spPr>
          <a:xfrm>
            <a:off x="0" y="-4559"/>
            <a:ext cx="9153144" cy="700354"/>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nvGrpSpPr>
          <p:cNvPr id="13" name="Group 12"/>
          <p:cNvGrpSpPr/>
          <p:nvPr/>
        </p:nvGrpSpPr>
        <p:grpSpPr>
          <a:xfrm>
            <a:off x="6612471" y="59966"/>
            <a:ext cx="2057286" cy="571818"/>
            <a:chOff x="202887" y="5437878"/>
            <a:chExt cx="2286199" cy="635444"/>
          </a:xfrm>
        </p:grpSpPr>
        <p:pic>
          <p:nvPicPr>
            <p:cNvPr id="14" name="Picture 13" descr="DPH-Logo-white.png"/>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15" name="Picture 14" descr="SEAL-white.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02887" y="5437878"/>
              <a:ext cx="635444" cy="635444"/>
            </a:xfrm>
            <a:prstGeom prst="rect">
              <a:avLst/>
            </a:prstGeom>
          </p:spPr>
        </p:pic>
      </p:grpSp>
      <p:sp>
        <p:nvSpPr>
          <p:cNvPr id="2" name="Title Placeholder 1"/>
          <p:cNvSpPr>
            <a:spLocks noGrp="1"/>
          </p:cNvSpPr>
          <p:nvPr>
            <p:ph type="title"/>
          </p:nvPr>
        </p:nvSpPr>
        <p:spPr>
          <a:xfrm>
            <a:off x="457200" y="812009"/>
            <a:ext cx="8229600" cy="63498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ED8AD-D12E-834D-8548-7072FE264DBC}" type="datetime1">
              <a:rPr lang="en-US" smtClean="0">
                <a:solidFill>
                  <a:prstClr val="black">
                    <a:tint val="75000"/>
                  </a:prstClr>
                </a:solidFill>
              </a:rPr>
              <a:pPr/>
              <a:t>4/23/2019</a:t>
            </a:fld>
            <a:endParaRPr lang="en-US">
              <a:solidFill>
                <a:prstClr val="black">
                  <a:tint val="75000"/>
                </a:prstClr>
              </a:solidFill>
            </a:endParaRPr>
          </a:p>
        </p:txBody>
      </p:sp>
      <p:sp>
        <p:nvSpPr>
          <p:cNvPr id="5" name="Footer Placeholder 4"/>
          <p:cNvSpPr>
            <a:spLocks noGrp="1"/>
          </p:cNvSpPr>
          <p:nvPr>
            <p:ph type="ftr" sz="quarter" idx="3"/>
          </p:nvPr>
        </p:nvSpPr>
        <p:spPr>
          <a:xfrm>
            <a:off x="50165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153400" y="6356350"/>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grpSp>
        <p:nvGrpSpPr>
          <p:cNvPr id="27" name="Group 26"/>
          <p:cNvGrpSpPr/>
          <p:nvPr/>
        </p:nvGrpSpPr>
        <p:grpSpPr>
          <a:xfrm>
            <a:off x="-10731" y="691733"/>
            <a:ext cx="9153144" cy="83427"/>
            <a:chOff x="4859" y="6756285"/>
            <a:chExt cx="6847555" cy="101715"/>
          </a:xfrm>
        </p:grpSpPr>
        <p:sp>
          <p:nvSpPr>
            <p:cNvPr id="28" name="Rectangle 27"/>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29" name="Rectangle 28"/>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sp>
          <p:nvSpPr>
            <p:cNvPr id="30" name="Rectangle 29"/>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F8FB4"/>
                </a:solidFill>
              </a:endParaRPr>
            </a:p>
          </p:txBody>
        </p:sp>
      </p:grpSp>
    </p:spTree>
    <p:extLst>
      <p:ext uri="{BB962C8B-B14F-4D97-AF65-F5344CB8AC3E}">
        <p14:creationId xmlns:p14="http://schemas.microsoft.com/office/powerpoint/2010/main" val="201050907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Lst>
  <p:hf hdr="0" dt="0"/>
  <p:txStyles>
    <p:titleStyle>
      <a:lvl1pPr algn="l" defTabSz="457200" rtl="0" eaLnBrk="1" latinLnBrk="0" hangingPunct="1">
        <a:spcBef>
          <a:spcPct val="0"/>
        </a:spcBef>
        <a:buNone/>
        <a:defRPr sz="2800" b="1" kern="1200">
          <a:solidFill>
            <a:schemeClr val="tx1"/>
          </a:solidFill>
          <a:latin typeface="+mj-lt"/>
          <a:ea typeface="+mj-ea"/>
          <a:cs typeface="+mj-cs"/>
        </a:defRPr>
      </a:lvl1pPr>
    </p:titleStyle>
    <p:body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5.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5.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comments" Target="../comments/comment1.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comments" Target="../comments/commen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comments" Target="../comments/comment3.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5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chart" Target="../charts/chart6.xml"/><Relationship Id="rId7" Type="http://schemas.openxmlformats.org/officeDocument/2006/relationships/chart" Target="../charts/chart8.xml"/><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image" Target="../media/image60.jpeg"/><Relationship Id="rId11" Type="http://schemas.openxmlformats.org/officeDocument/2006/relationships/chart" Target="../charts/chart11.xml"/><Relationship Id="rId5" Type="http://schemas.openxmlformats.org/officeDocument/2006/relationships/image" Target="../media/image59.png"/><Relationship Id="rId10" Type="http://schemas.openxmlformats.org/officeDocument/2006/relationships/chart" Target="../charts/chart10.xml"/><Relationship Id="rId4" Type="http://schemas.openxmlformats.org/officeDocument/2006/relationships/chart" Target="../charts/chart7.xml"/><Relationship Id="rId9" Type="http://schemas.openxmlformats.org/officeDocument/2006/relationships/chart" Target="../charts/chart9.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95300" y="1582997"/>
            <a:ext cx="8491945" cy="2793060"/>
          </a:xfrm>
        </p:spPr>
        <p:txBody>
          <a:bodyPr/>
          <a:lstStyle/>
          <a:p>
            <a:pPr>
              <a:lnSpc>
                <a:spcPct val="100000"/>
              </a:lnSpc>
            </a:pPr>
            <a:r>
              <a:rPr lang="en-US" sz="3600" b="0" dirty="0">
                <a:latin typeface="Corbel" panose="020B0503020204020204" pitchFamily="34" charset="0"/>
              </a:rPr>
              <a:t>Environmental </a:t>
            </a:r>
            <a:r>
              <a:rPr lang="en-US" sz="3600" b="0">
                <a:latin typeface="Corbel" panose="020B0503020204020204" pitchFamily="34" charset="0"/>
              </a:rPr>
              <a:t>Justice Initiative</a:t>
            </a:r>
            <a:br>
              <a:rPr lang="en-US"/>
            </a:br>
            <a:r>
              <a:rPr lang="en-US" sz="2600" b="0">
                <a:latin typeface="Corbel" panose="020B0503020204020204" pitchFamily="34" charset="0"/>
              </a:rPr>
              <a:t>Mitigating health threats in disadvantaged communities</a:t>
            </a:r>
            <a:br>
              <a:rPr lang="en-US" sz="2400" b="0" dirty="0"/>
            </a:br>
            <a:br>
              <a:rPr lang="en-US" sz="2400" b="0" dirty="0"/>
            </a:br>
            <a:br>
              <a:rPr lang="en-US" sz="2400" b="0"/>
            </a:br>
            <a:r>
              <a:rPr lang="en-US" sz="2600" b="0">
                <a:latin typeface="Corbel" panose="020B0503020204020204" pitchFamily="34" charset="0"/>
              </a:rPr>
              <a:t>California Environmental Health Association</a:t>
            </a:r>
            <a:br>
              <a:rPr lang="en-US" sz="2600" b="0">
                <a:latin typeface="Corbel" panose="020B0503020204020204" pitchFamily="34" charset="0"/>
              </a:rPr>
            </a:br>
            <a:r>
              <a:rPr lang="en-US" sz="2600" b="0">
                <a:latin typeface="Corbel" panose="020B0503020204020204" pitchFamily="34" charset="0"/>
              </a:rPr>
              <a:t>68</a:t>
            </a:r>
            <a:r>
              <a:rPr lang="en-US" sz="2600" b="0" baseline="30000">
                <a:latin typeface="Corbel" panose="020B0503020204020204" pitchFamily="34" charset="0"/>
              </a:rPr>
              <a:t>th</a:t>
            </a:r>
            <a:r>
              <a:rPr lang="en-US" sz="2600" b="0">
                <a:latin typeface="Corbel" panose="020B0503020204020204" pitchFamily="34" charset="0"/>
              </a:rPr>
              <a:t> Annual Educational Symposium</a:t>
            </a:r>
            <a:br>
              <a:rPr lang="en-US" sz="2600" b="0">
                <a:latin typeface="Corbel" panose="020B0503020204020204" pitchFamily="34" charset="0"/>
              </a:rPr>
            </a:br>
            <a:r>
              <a:rPr lang="en-US" sz="2600" b="0">
                <a:latin typeface="Corbel" panose="020B0503020204020204" pitchFamily="34" charset="0"/>
              </a:rPr>
              <a:t>April 11, 2019</a:t>
            </a:r>
            <a:br>
              <a:rPr lang="en-US" sz="2400" b="0" dirty="0">
                <a:latin typeface="Corbel" panose="020B0503020204020204" pitchFamily="34" charset="0"/>
              </a:rPr>
            </a:br>
            <a:br>
              <a:rPr lang="en-US" sz="2400" dirty="0"/>
            </a:br>
            <a:br>
              <a:rPr lang="en-US" sz="2400" dirty="0"/>
            </a:br>
            <a:br>
              <a:rPr lang="en-US" sz="2400" dirty="0"/>
            </a:br>
            <a:endParaRPr lang="en-US" sz="2400" dirty="0"/>
          </a:p>
        </p:txBody>
      </p:sp>
      <p:sp>
        <p:nvSpPr>
          <p:cNvPr id="6" name="Subtitle 5"/>
          <p:cNvSpPr>
            <a:spLocks noGrp="1"/>
          </p:cNvSpPr>
          <p:nvPr>
            <p:ph type="subTitle" idx="1"/>
          </p:nvPr>
        </p:nvSpPr>
        <p:spPr>
          <a:xfrm>
            <a:off x="651008" y="5094513"/>
            <a:ext cx="5943599" cy="1495367"/>
          </a:xfrm>
        </p:spPr>
        <p:txBody>
          <a:bodyPr/>
          <a:lstStyle/>
          <a:p>
            <a:pPr>
              <a:lnSpc>
                <a:spcPct val="100000"/>
              </a:lnSpc>
              <a:spcBef>
                <a:spcPts val="0"/>
              </a:spcBef>
            </a:pPr>
            <a:r>
              <a:rPr lang="en-US" dirty="0">
                <a:solidFill>
                  <a:schemeClr val="bg1"/>
                </a:solidFill>
                <a:latin typeface="Corbel" panose="020B0503020204020204" pitchFamily="34" charset="0"/>
              </a:rPr>
              <a:t>Angelo J. Bellomo, REHS, MS, QEP</a:t>
            </a:r>
          </a:p>
          <a:p>
            <a:pPr>
              <a:lnSpc>
                <a:spcPct val="100000"/>
              </a:lnSpc>
              <a:spcBef>
                <a:spcPts val="0"/>
              </a:spcBef>
            </a:pPr>
            <a:r>
              <a:rPr lang="en-US" dirty="0">
                <a:solidFill>
                  <a:schemeClr val="bg1"/>
                </a:solidFill>
                <a:latin typeface="Corbel" panose="020B0503020204020204" pitchFamily="34" charset="0"/>
              </a:rPr>
              <a:t>Deputy Director for Health Protection</a:t>
            </a:r>
          </a:p>
        </p:txBody>
      </p:sp>
    </p:spTree>
    <p:extLst>
      <p:ext uri="{BB962C8B-B14F-4D97-AF65-F5344CB8AC3E}">
        <p14:creationId xmlns:p14="http://schemas.microsoft.com/office/powerpoint/2010/main" val="141359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1073" y="1529163"/>
            <a:ext cx="7803056" cy="52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15"/>
          <p:cNvSpPr/>
          <p:nvPr/>
        </p:nvSpPr>
        <p:spPr>
          <a:xfrm>
            <a:off x="1665083" y="1332760"/>
            <a:ext cx="5486400" cy="5486400"/>
          </a:xfrm>
          <a:prstGeom prst="ellipse">
            <a:avLst/>
          </a:prstGeom>
          <a:solidFill>
            <a:schemeClr val="bg1">
              <a:alpha val="20000"/>
            </a:scheme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2114905" y="1801124"/>
            <a:ext cx="4572000" cy="4572000"/>
          </a:xfrm>
          <a:prstGeom prst="ellipse">
            <a:avLst/>
          </a:prstGeom>
          <a:solidFill>
            <a:srgbClr val="FFF185">
              <a:alpha val="2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2871572" y="2583589"/>
            <a:ext cx="3068424" cy="3108960"/>
          </a:xfrm>
          <a:prstGeom prst="ellipse">
            <a:avLst/>
          </a:prstGeom>
          <a:solidFill>
            <a:srgbClr val="FFC000">
              <a:alpha val="1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3945401" y="3666292"/>
            <a:ext cx="930721" cy="932173"/>
          </a:xfrm>
          <a:prstGeom prst="ellipse">
            <a:avLst/>
          </a:prstGeom>
          <a:solidFill>
            <a:srgbClr val="FF0000">
              <a:alpha val="10000"/>
            </a:srgb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838022" y="3516862"/>
            <a:ext cx="402833" cy="153888"/>
          </a:xfrm>
          <a:prstGeom prst="rect">
            <a:avLst/>
          </a:prstGeom>
          <a:gradFill>
            <a:gsLst>
              <a:gs pos="0">
                <a:schemeClr val="accent1">
                  <a:tint val="66000"/>
                  <a:satMod val="160000"/>
                </a:schemeClr>
              </a:gs>
              <a:gs pos="0">
                <a:schemeClr val="accent1">
                  <a:tint val="44500"/>
                  <a:satMod val="160000"/>
                  <a:lumMod val="0"/>
                  <a:lumOff val="100000"/>
                </a:schemeClr>
              </a:gs>
              <a:gs pos="100000">
                <a:schemeClr val="accent1">
                  <a:tint val="23500"/>
                  <a:satMod val="160000"/>
                </a:schemeClr>
              </a:gs>
            </a:gsLst>
            <a:lin ang="5400000" scaled="0"/>
          </a:gradFill>
        </p:spPr>
        <p:txBody>
          <a:bodyPr wrap="square" lIns="0" tIns="0" rIns="0" bIns="0" rtlCol="0">
            <a:spAutoFit/>
          </a:bodyPr>
          <a:lstStyle/>
          <a:p>
            <a:r>
              <a:rPr lang="en-US" sz="1000">
                <a:solidFill>
                  <a:prstClr val="black"/>
                </a:solidFill>
              </a:rPr>
              <a:t> 1500 ft</a:t>
            </a:r>
          </a:p>
        </p:txBody>
      </p:sp>
      <p:sp>
        <p:nvSpPr>
          <p:cNvPr id="18" name="TextBox 17"/>
          <p:cNvSpPr txBox="1"/>
          <p:nvPr/>
        </p:nvSpPr>
        <p:spPr>
          <a:xfrm>
            <a:off x="5766745" y="3190851"/>
            <a:ext cx="383015" cy="153888"/>
          </a:xfrm>
          <a:prstGeom prst="rect">
            <a:avLst/>
          </a:prstGeom>
          <a:gradFill>
            <a:gsLst>
              <a:gs pos="0">
                <a:schemeClr val="accent1">
                  <a:tint val="66000"/>
                  <a:satMod val="160000"/>
                </a:schemeClr>
              </a:gs>
              <a:gs pos="0">
                <a:schemeClr val="accent1">
                  <a:tint val="44500"/>
                  <a:satMod val="160000"/>
                  <a:lumMod val="0"/>
                  <a:lumOff val="100000"/>
                </a:schemeClr>
              </a:gs>
              <a:gs pos="100000">
                <a:schemeClr val="accent1">
                  <a:tint val="23500"/>
                  <a:satMod val="160000"/>
                </a:schemeClr>
              </a:gs>
            </a:gsLst>
            <a:lin ang="5400000" scaled="0"/>
          </a:gradFill>
        </p:spPr>
        <p:txBody>
          <a:bodyPr wrap="square" lIns="0" tIns="0" rIns="0" bIns="0" rtlCol="0">
            <a:spAutoFit/>
          </a:bodyPr>
          <a:lstStyle/>
          <a:p>
            <a:r>
              <a:rPr lang="en-US" sz="1000">
                <a:solidFill>
                  <a:prstClr val="black"/>
                </a:solidFill>
              </a:rPr>
              <a:t> 1.0 mi</a:t>
            </a:r>
          </a:p>
        </p:txBody>
      </p:sp>
      <p:sp>
        <p:nvSpPr>
          <p:cNvPr id="20" name="TextBox 19"/>
          <p:cNvSpPr txBox="1"/>
          <p:nvPr/>
        </p:nvSpPr>
        <p:spPr>
          <a:xfrm>
            <a:off x="6520987" y="2949223"/>
            <a:ext cx="383015" cy="153888"/>
          </a:xfrm>
          <a:prstGeom prst="rect">
            <a:avLst/>
          </a:prstGeom>
          <a:gradFill>
            <a:gsLst>
              <a:gs pos="0">
                <a:schemeClr val="accent1">
                  <a:tint val="66000"/>
                  <a:satMod val="160000"/>
                </a:schemeClr>
              </a:gs>
              <a:gs pos="0">
                <a:schemeClr val="accent1">
                  <a:tint val="44500"/>
                  <a:satMod val="160000"/>
                  <a:lumMod val="0"/>
                  <a:lumOff val="100000"/>
                </a:schemeClr>
              </a:gs>
              <a:gs pos="100000">
                <a:schemeClr val="accent1">
                  <a:tint val="23500"/>
                  <a:satMod val="160000"/>
                </a:schemeClr>
              </a:gs>
            </a:gsLst>
            <a:lin ang="5400000" scaled="0"/>
          </a:gradFill>
        </p:spPr>
        <p:txBody>
          <a:bodyPr wrap="square" lIns="0" tIns="0" rIns="0" bIns="0" rtlCol="0">
            <a:spAutoFit/>
          </a:bodyPr>
          <a:lstStyle/>
          <a:p>
            <a:r>
              <a:rPr lang="en-US" sz="1000">
                <a:solidFill>
                  <a:prstClr val="black"/>
                </a:solidFill>
              </a:rPr>
              <a:t> 1.5 mi</a:t>
            </a:r>
          </a:p>
        </p:txBody>
      </p:sp>
      <p:sp>
        <p:nvSpPr>
          <p:cNvPr id="17" name="TextBox 16"/>
          <p:cNvSpPr txBox="1"/>
          <p:nvPr/>
        </p:nvSpPr>
        <p:spPr>
          <a:xfrm>
            <a:off x="7036631" y="2795335"/>
            <a:ext cx="383015" cy="153888"/>
          </a:xfrm>
          <a:prstGeom prst="rect">
            <a:avLst/>
          </a:prstGeom>
          <a:gradFill>
            <a:gsLst>
              <a:gs pos="0">
                <a:schemeClr val="accent1">
                  <a:tint val="66000"/>
                  <a:satMod val="160000"/>
                </a:schemeClr>
              </a:gs>
              <a:gs pos="0">
                <a:schemeClr val="accent1">
                  <a:tint val="44500"/>
                  <a:satMod val="160000"/>
                  <a:lumMod val="0"/>
                  <a:lumOff val="100000"/>
                </a:schemeClr>
              </a:gs>
              <a:gs pos="100000">
                <a:schemeClr val="accent1">
                  <a:tint val="23500"/>
                  <a:satMod val="160000"/>
                </a:schemeClr>
              </a:gs>
            </a:gsLst>
            <a:lin ang="5400000" scaled="0"/>
          </a:gradFill>
        </p:spPr>
        <p:txBody>
          <a:bodyPr wrap="square" lIns="0" tIns="0" rIns="0" bIns="0" rtlCol="0">
            <a:spAutoFit/>
          </a:bodyPr>
          <a:lstStyle/>
          <a:p>
            <a:r>
              <a:rPr lang="en-US" sz="1000">
                <a:solidFill>
                  <a:prstClr val="black"/>
                </a:solidFill>
              </a:rPr>
              <a:t> 2.0 mi</a:t>
            </a:r>
          </a:p>
        </p:txBody>
      </p:sp>
      <p:sp>
        <p:nvSpPr>
          <p:cNvPr id="5" name="TextBox 4"/>
          <p:cNvSpPr txBox="1"/>
          <p:nvPr/>
        </p:nvSpPr>
        <p:spPr>
          <a:xfrm>
            <a:off x="6629400" y="6059422"/>
            <a:ext cx="1688556" cy="646331"/>
          </a:xfrm>
          <a:prstGeom prst="rect">
            <a:avLst/>
          </a:prstGeom>
          <a:solidFill>
            <a:schemeClr val="bg1"/>
          </a:solidFill>
        </p:spPr>
        <p:txBody>
          <a:bodyPr wrap="square" rtlCol="0">
            <a:spAutoFit/>
          </a:bodyPr>
          <a:lstStyle/>
          <a:p>
            <a:r>
              <a:rPr lang="en-US">
                <a:solidFill>
                  <a:prstClr val="black"/>
                </a:solidFill>
              </a:rPr>
              <a:t>10,000 parcels within 1.7 miles</a:t>
            </a:r>
          </a:p>
        </p:txBody>
      </p:sp>
      <p:cxnSp>
        <p:nvCxnSpPr>
          <p:cNvPr id="12" name="Straight Arrow Connector 11"/>
          <p:cNvCxnSpPr>
            <a:stCxn id="5" idx="0"/>
          </p:cNvCxnSpPr>
          <p:nvPr/>
        </p:nvCxnSpPr>
        <p:spPr>
          <a:xfrm flipH="1" flipV="1">
            <a:off x="6806738" y="5562600"/>
            <a:ext cx="666940" cy="49682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Title 1"/>
          <p:cNvSpPr txBox="1">
            <a:spLocks/>
          </p:cNvSpPr>
          <p:nvPr/>
        </p:nvSpPr>
        <p:spPr>
          <a:xfrm>
            <a:off x="699173" y="838172"/>
            <a:ext cx="8947230" cy="6349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r>
              <a:rPr lang="en-US" sz="3200" b="0">
                <a:solidFill>
                  <a:prstClr val="black"/>
                </a:solidFill>
                <a:latin typeface="Corbel" panose="020B0503020204020204" pitchFamily="34" charset="0"/>
              </a:rPr>
              <a:t>Widespread lead contamination in soils</a:t>
            </a:r>
          </a:p>
        </p:txBody>
      </p:sp>
    </p:spTree>
    <p:extLst>
      <p:ext uri="{BB962C8B-B14F-4D97-AF65-F5344CB8AC3E}">
        <p14:creationId xmlns:p14="http://schemas.microsoft.com/office/powerpoint/2010/main" val="95452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111FA1-5AF9-0647-B31D-D6250D4530A3}" type="slidenum">
              <a:rPr lang="en-US" smtClean="0">
                <a:solidFill>
                  <a:prstClr val="black">
                    <a:tint val="75000"/>
                  </a:prstClr>
                </a:solidFill>
              </a:rPr>
              <a:pPr/>
              <a:t>10</a:t>
            </a:fld>
            <a:endParaRPr lang="en-US">
              <a:solidFill>
                <a:prstClr val="black">
                  <a:tint val="75000"/>
                </a:prstClr>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16544"/>
            <a:ext cx="9144000" cy="6041456"/>
          </a:xfrm>
          <a:prstGeom prst="rect">
            <a:avLst/>
          </a:prstGeom>
        </p:spPr>
      </p:pic>
    </p:spTree>
    <p:extLst>
      <p:ext uri="{BB962C8B-B14F-4D97-AF65-F5344CB8AC3E}">
        <p14:creationId xmlns:p14="http://schemas.microsoft.com/office/powerpoint/2010/main" val="2020052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111FA1-5AF9-0647-B31D-D6250D4530A3}" type="slidenum">
              <a:rPr lang="en-US" smtClean="0">
                <a:solidFill>
                  <a:prstClr val="black">
                    <a:tint val="75000"/>
                  </a:prstClr>
                </a:solidFill>
              </a:rPr>
              <a:pPr/>
              <a:t>11</a:t>
            </a:fld>
            <a:endParaRPr lang="en-US">
              <a:solidFill>
                <a:prstClr val="black">
                  <a:tint val="75000"/>
                </a:prstClr>
              </a:solidFill>
            </a:endParaRPr>
          </a:p>
        </p:txBody>
      </p:sp>
      <p:pic>
        <p:nvPicPr>
          <p:cNvPr id="1026" name="Picture 2" descr="C:\Users\ajbellomo\Dropbox\aa-SITES\EXIDE\2018 Exide Summary Info 07-24-18\AAA AJB Webinar 08-15-18\AAA-Photos Exide Webinar\Closure Celebration at Resurrection Church.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70004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118" y="756950"/>
            <a:ext cx="8967730" cy="830997"/>
          </a:xfrm>
          <a:prstGeom prst="rect">
            <a:avLst/>
          </a:prstGeom>
          <a:noFill/>
        </p:spPr>
        <p:txBody>
          <a:bodyPr wrap="square" rtlCol="0">
            <a:spAutoFit/>
          </a:bodyPr>
          <a:lstStyle/>
          <a:p>
            <a:r>
              <a:rPr lang="en-US" sz="2400">
                <a:solidFill>
                  <a:prstClr val="black"/>
                </a:solidFill>
                <a:latin typeface="Corbel" panose="020B0503020204020204" pitchFamily="34" charset="0"/>
              </a:rPr>
              <a:t>Celebrating Exide’s Closure, Ressurection Church, Boyle Heights </a:t>
            </a:r>
          </a:p>
          <a:p>
            <a:r>
              <a:rPr lang="en-US" sz="2400">
                <a:solidFill>
                  <a:prstClr val="black"/>
                </a:solidFill>
                <a:latin typeface="Corbel" panose="020B0503020204020204" pitchFamily="34" charset="0"/>
              </a:rPr>
              <a:t>(March 15, 2015)</a:t>
            </a:r>
          </a:p>
        </p:txBody>
      </p:sp>
    </p:spTree>
    <p:extLst>
      <p:ext uri="{BB962C8B-B14F-4D97-AF65-F5344CB8AC3E}">
        <p14:creationId xmlns:p14="http://schemas.microsoft.com/office/powerpoint/2010/main" val="4287378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6710" y="776661"/>
            <a:ext cx="7813964" cy="988217"/>
          </a:xfrm>
        </p:spPr>
        <p:txBody>
          <a:bodyPr/>
          <a:lstStyle/>
          <a:p>
            <a:r>
              <a:rPr lang="en-US" sz="3200" b="0" dirty="0">
                <a:latin typeface="Corbel" panose="020B0503020204020204" pitchFamily="34" charset="0"/>
              </a:rPr>
              <a:t>Developing situation May - Sept 2015</a:t>
            </a:r>
          </a:p>
        </p:txBody>
      </p:sp>
      <p:sp>
        <p:nvSpPr>
          <p:cNvPr id="3" name="Content Placeholder 2"/>
          <p:cNvSpPr>
            <a:spLocks noGrp="1"/>
          </p:cNvSpPr>
          <p:nvPr>
            <p:ph idx="1"/>
          </p:nvPr>
        </p:nvSpPr>
        <p:spPr>
          <a:xfrm>
            <a:off x="665018" y="1767098"/>
            <a:ext cx="7813964" cy="4771814"/>
          </a:xfrm>
        </p:spPr>
        <p:txBody>
          <a:bodyPr/>
          <a:lstStyle/>
          <a:p>
            <a:pPr>
              <a:buFont typeface="Wingdings" charset="2"/>
              <a:buChar char="§"/>
            </a:pPr>
            <a:r>
              <a:rPr lang="en-US" sz="2200" dirty="0">
                <a:solidFill>
                  <a:prstClr val="black">
                    <a:lumMod val="85000"/>
                    <a:lumOff val="15000"/>
                  </a:prstClr>
                </a:solidFill>
                <a:latin typeface="Corbel"/>
                <a:cs typeface="Corbel"/>
              </a:rPr>
              <a:t>Exide permanently closed and stack emissions cease; focus shifts to contamination and cleanup.</a:t>
            </a:r>
          </a:p>
          <a:p>
            <a:pPr>
              <a:buFont typeface="Wingdings" charset="2"/>
              <a:buChar char="§"/>
            </a:pPr>
            <a:endParaRPr lang="en-US" sz="2200" dirty="0">
              <a:solidFill>
                <a:prstClr val="black">
                  <a:lumMod val="85000"/>
                  <a:lumOff val="15000"/>
                </a:prstClr>
              </a:solidFill>
              <a:latin typeface="Corbel"/>
              <a:cs typeface="Corbel"/>
            </a:endParaRPr>
          </a:p>
          <a:p>
            <a:pPr>
              <a:buFont typeface="Wingdings" charset="2"/>
              <a:buChar char="§"/>
            </a:pPr>
            <a:r>
              <a:rPr lang="en-US" sz="2200" dirty="0">
                <a:solidFill>
                  <a:prstClr val="black">
                    <a:lumMod val="85000"/>
                    <a:lumOff val="15000"/>
                  </a:prstClr>
                </a:solidFill>
                <a:latin typeface="Corbel"/>
                <a:cs typeface="Corbel"/>
              </a:rPr>
              <a:t>Exide maintains other sources responsible for contamination.  County concludes funding required from sources beyond Exide; total costs likely to exceed RPs willingness or ability to fund.</a:t>
            </a:r>
          </a:p>
          <a:p>
            <a:pPr>
              <a:buFont typeface="Wingdings" charset="2"/>
              <a:buChar char="§"/>
            </a:pPr>
            <a:endParaRPr lang="en-US" sz="2200" dirty="0">
              <a:solidFill>
                <a:prstClr val="black">
                  <a:lumMod val="85000"/>
                  <a:lumOff val="15000"/>
                </a:prstClr>
              </a:solidFill>
              <a:latin typeface="Corbel"/>
              <a:cs typeface="Corbel"/>
            </a:endParaRPr>
          </a:p>
          <a:p>
            <a:pPr>
              <a:buFont typeface="Wingdings" charset="2"/>
              <a:buChar char="§"/>
            </a:pPr>
            <a:r>
              <a:rPr lang="en-US" sz="2200" dirty="0">
                <a:latin typeface="Corbel"/>
                <a:cs typeface="Corbel"/>
              </a:rPr>
              <a:t>DTSC’s past performance indicates a need for continued County involvement to ensure public health is protected.</a:t>
            </a:r>
          </a:p>
          <a:p>
            <a:pPr marL="0" indent="0">
              <a:buNone/>
            </a:pPr>
            <a:endParaRPr lang="en-US" sz="2200" dirty="0">
              <a:solidFill>
                <a:prstClr val="black">
                  <a:lumMod val="85000"/>
                  <a:lumOff val="15000"/>
                </a:prstClr>
              </a:solidFill>
              <a:latin typeface="Corbel"/>
              <a:cs typeface="Corbel"/>
            </a:endParaRPr>
          </a:p>
          <a:p>
            <a:pPr>
              <a:buFont typeface="Wingdings" charset="2"/>
              <a:buChar char="§"/>
            </a:pPr>
            <a:r>
              <a:rPr lang="en-US" sz="2200" dirty="0">
                <a:solidFill>
                  <a:prstClr val="black">
                    <a:lumMod val="85000"/>
                    <a:lumOff val="15000"/>
                  </a:prstClr>
                </a:solidFill>
                <a:latin typeface="Corbel"/>
                <a:cs typeface="Corbel"/>
              </a:rPr>
              <a:t>With proper investigation still lagging, DTSC asserts “contamination cannot be tied to Exide.”</a:t>
            </a:r>
          </a:p>
          <a:p>
            <a:pPr marL="0" lvl="0" indent="0">
              <a:buNone/>
            </a:pPr>
            <a:endParaRPr lang="en-US" sz="2200" dirty="0">
              <a:latin typeface="Corbel"/>
              <a:cs typeface="Corbel"/>
            </a:endParaRPr>
          </a:p>
          <a:p>
            <a:pPr marL="457200" indent="-457200">
              <a:buFont typeface="+mj-lt"/>
              <a:buAutoNum type="arabicPeriod"/>
            </a:pPr>
            <a:endParaRPr lang="en-US" sz="2600" dirty="0"/>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2085559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2105" y="1553029"/>
            <a:ext cx="4303486" cy="4327571"/>
            <a:chOff x="871515" y="381001"/>
            <a:chExt cx="5148285" cy="5276237"/>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1515" y="381001"/>
              <a:ext cx="5148285" cy="5276237"/>
            </a:xfrm>
            <a:prstGeom prst="rect">
              <a:avLst/>
            </a:prstGeom>
          </p:spPr>
        </p:pic>
        <p:sp>
          <p:nvSpPr>
            <p:cNvPr id="9" name="Oval 8"/>
            <p:cNvSpPr/>
            <p:nvPr/>
          </p:nvSpPr>
          <p:spPr>
            <a:xfrm>
              <a:off x="1592580" y="1127760"/>
              <a:ext cx="3810000" cy="38100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2049780" y="1584960"/>
              <a:ext cx="2895600" cy="28956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35780" y="441960"/>
              <a:ext cx="160020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 name="Picture 10"/>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t="-1"/>
          <a:stretch/>
        </p:blipFill>
        <p:spPr bwMode="auto">
          <a:xfrm>
            <a:off x="4782026" y="1553029"/>
            <a:ext cx="4198391" cy="432757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itle 2"/>
          <p:cNvSpPr>
            <a:spLocks noGrp="1"/>
          </p:cNvSpPr>
          <p:nvPr>
            <p:ph type="title"/>
          </p:nvPr>
        </p:nvSpPr>
        <p:spPr>
          <a:xfrm>
            <a:off x="457200" y="803800"/>
            <a:ext cx="8229600" cy="634985"/>
          </a:xfrm>
        </p:spPr>
        <p:txBody>
          <a:bodyPr/>
          <a:lstStyle/>
          <a:p>
            <a:r>
              <a:rPr lang="en-US" sz="3200" b="0" dirty="0">
                <a:latin typeface="Corbel" panose="020B0503020204020204" pitchFamily="34" charset="0"/>
              </a:rPr>
              <a:t>Antimony in soil surrounding Exide</a:t>
            </a:r>
          </a:p>
        </p:txBody>
      </p:sp>
      <p:sp>
        <p:nvSpPr>
          <p:cNvPr id="5" name="TextBox 4"/>
          <p:cNvSpPr txBox="1"/>
          <p:nvPr/>
        </p:nvSpPr>
        <p:spPr>
          <a:xfrm>
            <a:off x="1312555" y="5880600"/>
            <a:ext cx="2509021" cy="646331"/>
          </a:xfrm>
          <a:prstGeom prst="rect">
            <a:avLst/>
          </a:prstGeom>
          <a:noFill/>
        </p:spPr>
        <p:txBody>
          <a:bodyPr wrap="none" rtlCol="0">
            <a:spAutoFit/>
          </a:bodyPr>
          <a:lstStyle/>
          <a:p>
            <a:pPr algn="ctr"/>
            <a:r>
              <a:rPr lang="en-US" dirty="0">
                <a:solidFill>
                  <a:prstClr val="black"/>
                </a:solidFill>
              </a:rPr>
              <a:t>Green Circle – ~1.6 miles</a:t>
            </a:r>
          </a:p>
          <a:p>
            <a:pPr algn="ctr"/>
            <a:r>
              <a:rPr lang="en-US" dirty="0">
                <a:solidFill>
                  <a:prstClr val="black"/>
                </a:solidFill>
              </a:rPr>
              <a:t>Blue Circle – ~2.1 miles</a:t>
            </a:r>
          </a:p>
        </p:txBody>
      </p:sp>
      <p:sp>
        <p:nvSpPr>
          <p:cNvPr id="13" name="TextBox 12">
            <a:extLst>
              <a:ext uri="{FF2B5EF4-FFF2-40B4-BE49-F238E27FC236}">
                <a16:creationId xmlns:a16="http://schemas.microsoft.com/office/drawing/2014/main" id="{1EAA3026-0F83-4FBB-8489-B867B7F9ADF1}"/>
              </a:ext>
            </a:extLst>
          </p:cNvPr>
          <p:cNvSpPr txBox="1"/>
          <p:nvPr/>
        </p:nvSpPr>
        <p:spPr>
          <a:xfrm>
            <a:off x="5137816" y="6060365"/>
            <a:ext cx="3298660" cy="369332"/>
          </a:xfrm>
          <a:prstGeom prst="rect">
            <a:avLst/>
          </a:prstGeom>
          <a:noFill/>
        </p:spPr>
        <p:txBody>
          <a:bodyPr wrap="none" rtlCol="0">
            <a:spAutoFit/>
          </a:bodyPr>
          <a:lstStyle/>
          <a:p>
            <a:r>
              <a:rPr lang="en-US" dirty="0">
                <a:solidFill>
                  <a:prstClr val="black"/>
                </a:solidFill>
              </a:rPr>
              <a:t>Stack Emissions Pattern (Environ)</a:t>
            </a:r>
          </a:p>
        </p:txBody>
      </p:sp>
    </p:spTree>
    <p:extLst>
      <p:ext uri="{BB962C8B-B14F-4D97-AF65-F5344CB8AC3E}">
        <p14:creationId xmlns:p14="http://schemas.microsoft.com/office/powerpoint/2010/main" val="2749534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874294"/>
            <a:ext cx="8604787" cy="1141023"/>
          </a:xfrm>
        </p:spPr>
        <p:txBody>
          <a:bodyPr lIns="91440" tIns="0" rIns="91440" bIns="91440">
            <a:noAutofit/>
          </a:bodyPr>
          <a:lstStyle/>
          <a:p>
            <a:r>
              <a:rPr lang="en-US" sz="3200" b="0" dirty="0">
                <a:latin typeface="Corbel" panose="020B0503020204020204" pitchFamily="34" charset="0"/>
              </a:rPr>
              <a:t>Serving health needs in communities near Exide</a:t>
            </a:r>
          </a:p>
        </p:txBody>
      </p:sp>
      <p:sp>
        <p:nvSpPr>
          <p:cNvPr id="3" name="Content Placeholder 2"/>
          <p:cNvSpPr>
            <a:spLocks noGrp="1"/>
          </p:cNvSpPr>
          <p:nvPr>
            <p:ph idx="1"/>
          </p:nvPr>
        </p:nvSpPr>
        <p:spPr>
          <a:xfrm>
            <a:off x="491489" y="2042903"/>
            <a:ext cx="8315053" cy="4842683"/>
          </a:xfrm>
        </p:spPr>
        <p:txBody>
          <a:bodyPr/>
          <a:lstStyle/>
          <a:p>
            <a:pPr lvl="0">
              <a:buClr>
                <a:srgbClr val="4F81BD">
                  <a:lumMod val="75000"/>
                </a:srgbClr>
              </a:buClr>
              <a:buFont typeface="Wingdings" panose="05000000000000000000" pitchFamily="2" charset="2"/>
              <a:buChar char="§"/>
            </a:pPr>
            <a:r>
              <a:rPr lang="en-US" sz="2200" dirty="0">
                <a:solidFill>
                  <a:prstClr val="black"/>
                </a:solidFill>
                <a:latin typeface="Corbel" panose="020B0503020204020204" pitchFamily="34" charset="0"/>
              </a:rPr>
              <a:t>Connecting patients to established medical providers and working with Medi-Cal to improve access to services. </a:t>
            </a:r>
          </a:p>
          <a:p>
            <a:pPr marL="0" lvl="0" indent="0">
              <a:buClr>
                <a:srgbClr val="4F81BD">
                  <a:lumMod val="75000"/>
                </a:srgbClr>
              </a:buClr>
              <a:buNone/>
            </a:pPr>
            <a:endParaRPr lang="en-US" sz="2200" dirty="0">
              <a:solidFill>
                <a:prstClr val="black"/>
              </a:solidFill>
              <a:latin typeface="Corbel" panose="020B0503020204020204" pitchFamily="34" charset="0"/>
            </a:endParaRPr>
          </a:p>
          <a:p>
            <a:pPr lvl="0">
              <a:buClr>
                <a:srgbClr val="4F81BD">
                  <a:lumMod val="75000"/>
                </a:srgbClr>
              </a:buClr>
              <a:buFont typeface="Wingdings" panose="05000000000000000000" pitchFamily="2" charset="2"/>
              <a:buChar char="§"/>
            </a:pPr>
            <a:r>
              <a:rPr lang="en-US" sz="2200" dirty="0">
                <a:solidFill>
                  <a:prstClr val="black"/>
                </a:solidFill>
                <a:latin typeface="Corbel" panose="020B0503020204020204" pitchFamily="34" charset="0"/>
              </a:rPr>
              <a:t>Outreach to local clinical providers on key risk areas for their patients who live, or have lived, in areas potentially impacted by Exide.   </a:t>
            </a:r>
          </a:p>
          <a:p>
            <a:pPr marL="0" lvl="0" indent="0">
              <a:buClr>
                <a:srgbClr val="4F81BD">
                  <a:lumMod val="75000"/>
                </a:srgbClr>
              </a:buClr>
              <a:buNone/>
            </a:pPr>
            <a:endParaRPr lang="en-US" sz="2200" dirty="0">
              <a:solidFill>
                <a:prstClr val="black"/>
              </a:solidFill>
              <a:latin typeface="Corbel" panose="020B0503020204020204" pitchFamily="34" charset="0"/>
            </a:endParaRPr>
          </a:p>
          <a:p>
            <a:pPr lvl="0">
              <a:buClr>
                <a:srgbClr val="4F81BD">
                  <a:lumMod val="75000"/>
                </a:srgbClr>
              </a:buClr>
              <a:buFont typeface="Wingdings" panose="05000000000000000000" pitchFamily="2" charset="2"/>
              <a:buChar char="§"/>
            </a:pPr>
            <a:r>
              <a:rPr lang="en-US" sz="2200" dirty="0">
                <a:solidFill>
                  <a:prstClr val="black"/>
                </a:solidFill>
                <a:latin typeface="Corbel" panose="020B0503020204020204" pitchFamily="34" charset="0"/>
              </a:rPr>
              <a:t>Health screening for early detection, diagnosis, and treatment. </a:t>
            </a:r>
          </a:p>
          <a:p>
            <a:pPr lvl="2">
              <a:buClr>
                <a:srgbClr val="4F81BD">
                  <a:lumMod val="75000"/>
                </a:srgbClr>
              </a:buClr>
              <a:buFont typeface="Wingdings" panose="05000000000000000000" pitchFamily="2" charset="2"/>
              <a:buChar char="§"/>
            </a:pPr>
            <a:r>
              <a:rPr lang="en-US" dirty="0">
                <a:solidFill>
                  <a:prstClr val="black"/>
                </a:solidFill>
                <a:latin typeface="Corbel" panose="020B0503020204020204" pitchFamily="34" charset="0"/>
              </a:rPr>
              <a:t>Blood-lead screening</a:t>
            </a:r>
          </a:p>
          <a:p>
            <a:pPr lvl="2">
              <a:buClr>
                <a:srgbClr val="4F81BD">
                  <a:lumMod val="75000"/>
                </a:srgbClr>
              </a:buClr>
              <a:buFont typeface="Wingdings" panose="05000000000000000000" pitchFamily="2" charset="2"/>
              <a:buChar char="§"/>
            </a:pPr>
            <a:r>
              <a:rPr lang="en-US" dirty="0">
                <a:solidFill>
                  <a:prstClr val="black"/>
                </a:solidFill>
                <a:latin typeface="Corbel" panose="020B0503020204020204" pitchFamily="34" charset="0"/>
              </a:rPr>
              <a:t>Screening for childhood asthma; access to affordable medications</a:t>
            </a:r>
          </a:p>
          <a:p>
            <a:pPr lvl="2">
              <a:buClr>
                <a:srgbClr val="4F81BD">
                  <a:lumMod val="75000"/>
                </a:srgbClr>
              </a:buClr>
              <a:buFont typeface="Wingdings" panose="05000000000000000000" pitchFamily="2" charset="2"/>
              <a:buChar char="§"/>
            </a:pPr>
            <a:r>
              <a:rPr lang="en-US" dirty="0">
                <a:solidFill>
                  <a:prstClr val="black"/>
                </a:solidFill>
                <a:latin typeface="Corbel" panose="020B0503020204020204" pitchFamily="34" charset="0"/>
              </a:rPr>
              <a:t>Early screening and interventions for children with learning difficulties and behavioral conditions.</a:t>
            </a:r>
          </a:p>
        </p:txBody>
      </p:sp>
    </p:spTree>
    <p:extLst>
      <p:ext uri="{BB962C8B-B14F-4D97-AF65-F5344CB8AC3E}">
        <p14:creationId xmlns:p14="http://schemas.microsoft.com/office/powerpoint/2010/main" val="3168184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99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793" y="957943"/>
            <a:ext cx="8169007" cy="5398408"/>
          </a:xfrm>
        </p:spPr>
        <p:txBody>
          <a:bodyPr>
            <a:noAutofit/>
          </a:bodyPr>
          <a:lstStyle/>
          <a:p>
            <a:pPr marL="0" indent="0" eaLnBrk="0" hangingPunct="0">
              <a:spcBef>
                <a:spcPts val="0"/>
              </a:spcBef>
              <a:spcAft>
                <a:spcPts val="1200"/>
              </a:spcAft>
              <a:buNone/>
              <a:defRPr/>
            </a:pPr>
            <a:r>
              <a:rPr lang="en-US" sz="3200">
                <a:solidFill>
                  <a:schemeClr val="accent1">
                    <a:lumMod val="75000"/>
                  </a:schemeClr>
                </a:solidFill>
                <a:latin typeface="Corbel" panose="020B0503020204020204" pitchFamily="34" charset="0"/>
                <a:cs typeface="Calibri" pitchFamily="34" charset="0"/>
              </a:rPr>
              <a:t>STATUS CHECK:</a:t>
            </a:r>
          </a:p>
          <a:p>
            <a:pPr marL="0" indent="0" eaLnBrk="0" hangingPunct="0">
              <a:spcBef>
                <a:spcPts val="0"/>
              </a:spcBef>
              <a:spcAft>
                <a:spcPts val="1200"/>
              </a:spcAft>
              <a:buNone/>
              <a:defRPr/>
            </a:pPr>
            <a:r>
              <a:rPr lang="en-US" sz="3200">
                <a:solidFill>
                  <a:schemeClr val="accent1">
                    <a:lumMod val="75000"/>
                  </a:schemeClr>
                </a:solidFill>
                <a:latin typeface="Corbel" panose="020B0503020204020204" pitchFamily="34" charset="0"/>
                <a:cs typeface="Calibri" pitchFamily="34" charset="0"/>
              </a:rPr>
              <a:t>Revised set </a:t>
            </a:r>
            <a:r>
              <a:rPr lang="en-US" sz="3200" dirty="0">
                <a:solidFill>
                  <a:schemeClr val="accent1">
                    <a:lumMod val="75000"/>
                  </a:schemeClr>
                </a:solidFill>
                <a:latin typeface="Corbel" panose="020B0503020204020204" pitchFamily="34" charset="0"/>
                <a:cs typeface="Calibri" pitchFamily="34" charset="0"/>
              </a:rPr>
              <a:t>of DPH priorities for Exide </a:t>
            </a:r>
            <a:r>
              <a:rPr lang="en-US" sz="3200">
                <a:solidFill>
                  <a:schemeClr val="accent1">
                    <a:lumMod val="75000"/>
                  </a:schemeClr>
                </a:solidFill>
                <a:latin typeface="Corbel" panose="020B0503020204020204" pitchFamily="34" charset="0"/>
                <a:cs typeface="Calibri" pitchFamily="34" charset="0"/>
              </a:rPr>
              <a:t>- 2015</a:t>
            </a:r>
            <a:endParaRPr lang="en-US" sz="900" dirty="0">
              <a:solidFill>
                <a:schemeClr val="accent1">
                  <a:lumMod val="75000"/>
                </a:schemeClr>
              </a:solidFill>
              <a:latin typeface="Corbel" panose="020B0503020204020204" pitchFamily="34" charset="0"/>
              <a:cs typeface="Calibri" pitchFamily="34" charset="0"/>
            </a:endParaRPr>
          </a:p>
          <a:p>
            <a:pPr marL="457200" indent="-457200">
              <a:spcAft>
                <a:spcPts val="600"/>
              </a:spcAft>
              <a:buFont typeface="+mj-lt"/>
              <a:buAutoNum type="alphaUcPeriod"/>
            </a:pPr>
            <a:r>
              <a:rPr lang="en-US" sz="2000">
                <a:latin typeface="Corbel" panose="020B0503020204020204" pitchFamily="34" charset="0"/>
              </a:rPr>
              <a:t>Operations to cease until State makes determination on safety.  </a:t>
            </a:r>
          </a:p>
          <a:p>
            <a:pPr marL="457200" indent="-457200">
              <a:spcAft>
                <a:spcPts val="600"/>
              </a:spcAft>
              <a:buFont typeface="+mj-lt"/>
              <a:buAutoNum type="alphaUcPeriod"/>
            </a:pPr>
            <a:r>
              <a:rPr lang="en-US" sz="2000">
                <a:latin typeface="Corbel" panose="020B0503020204020204" pitchFamily="34" charset="0"/>
              </a:rPr>
              <a:t>Testing &amp; cleanup of soils and dusts in adjoining residential areas.</a:t>
            </a:r>
          </a:p>
          <a:p>
            <a:pPr marL="457200" indent="-457200">
              <a:spcAft>
                <a:spcPts val="600"/>
              </a:spcAft>
              <a:buFont typeface="+mj-lt"/>
              <a:buAutoNum type="alphaUcPeriod"/>
            </a:pPr>
            <a:r>
              <a:rPr lang="en-US" sz="2000">
                <a:latin typeface="Corbel" panose="020B0503020204020204" pitchFamily="34" charset="0"/>
              </a:rPr>
              <a:t>Begin to address health needs and concerns of community.</a:t>
            </a:r>
            <a:endParaRPr lang="en-US" sz="2000" dirty="0">
              <a:latin typeface="Corbel" panose="020B0503020204020204" pitchFamily="34" charset="0"/>
            </a:endParaRPr>
          </a:p>
          <a:p>
            <a:pPr marL="457200" indent="-457200">
              <a:spcAft>
                <a:spcPts val="600"/>
              </a:spcAft>
              <a:buFont typeface="+mj-lt"/>
              <a:buAutoNum type="alphaUcPeriod"/>
            </a:pPr>
            <a:r>
              <a:rPr lang="en-US" sz="2000">
                <a:latin typeface="Corbel" panose="020B0503020204020204" pitchFamily="34" charset="0"/>
                <a:cs typeface="Calibri" pitchFamily="34" charset="0"/>
              </a:rPr>
              <a:t>State’s </a:t>
            </a:r>
            <a:r>
              <a:rPr lang="en-US" sz="2000" dirty="0">
                <a:latin typeface="Corbel" panose="020B0503020204020204" pitchFamily="34" charset="0"/>
                <a:cs typeface="Calibri" pitchFamily="34" charset="0"/>
              </a:rPr>
              <a:t>use of “rapid testing methods” to </a:t>
            </a:r>
            <a:r>
              <a:rPr lang="en-US" sz="2000">
                <a:latin typeface="Corbel" panose="020B0503020204020204" pitchFamily="34" charset="0"/>
                <a:cs typeface="Calibri" pitchFamily="34" charset="0"/>
              </a:rPr>
              <a:t>expedite cleanup.</a:t>
            </a:r>
          </a:p>
          <a:p>
            <a:pPr marL="457200" indent="-457200">
              <a:spcAft>
                <a:spcPts val="600"/>
              </a:spcAft>
              <a:buFont typeface="+mj-lt"/>
              <a:buAutoNum type="alphaUcPeriod"/>
            </a:pPr>
            <a:r>
              <a:rPr lang="en-US" sz="2000">
                <a:latin typeface="Corbel" panose="020B0503020204020204" pitchFamily="34" charset="0"/>
              </a:rPr>
              <a:t>Greater </a:t>
            </a:r>
            <a:r>
              <a:rPr lang="en-US" sz="2000" dirty="0">
                <a:latin typeface="Corbel" panose="020B0503020204020204" pitchFamily="34" charset="0"/>
              </a:rPr>
              <a:t>State and/or RP funding for assessment </a:t>
            </a:r>
            <a:r>
              <a:rPr lang="en-US" sz="2000">
                <a:latin typeface="Corbel" panose="020B0503020204020204" pitchFamily="34" charset="0"/>
              </a:rPr>
              <a:t>&amp; cleanup.</a:t>
            </a:r>
          </a:p>
          <a:p>
            <a:pPr marL="457200" indent="-457200">
              <a:spcAft>
                <a:spcPts val="600"/>
              </a:spcAft>
              <a:buFont typeface="+mj-lt"/>
              <a:buAutoNum type="alphaUcPeriod"/>
            </a:pPr>
            <a:r>
              <a:rPr lang="en-US" sz="2000">
                <a:latin typeface="Corbel" panose="020B0503020204020204" pitchFamily="34" charset="0"/>
                <a:cs typeface="Calibri" pitchFamily="34" charset="0"/>
              </a:rPr>
              <a:t>County to expedite State cleanup through </a:t>
            </a:r>
            <a:r>
              <a:rPr lang="en-US" sz="2000" dirty="0">
                <a:latin typeface="Corbel" panose="020B0503020204020204" pitchFamily="34" charset="0"/>
                <a:cs typeface="Calibri" pitchFamily="34" charset="0"/>
              </a:rPr>
              <a:t>political and </a:t>
            </a:r>
            <a:r>
              <a:rPr lang="en-US" sz="2000">
                <a:latin typeface="Corbel" panose="020B0503020204020204" pitchFamily="34" charset="0"/>
                <a:cs typeface="Calibri" pitchFamily="34" charset="0"/>
              </a:rPr>
              <a:t>legal means.</a:t>
            </a:r>
          </a:p>
          <a:p>
            <a:pPr marL="457200" indent="-457200">
              <a:spcAft>
                <a:spcPts val="600"/>
              </a:spcAft>
              <a:buFont typeface="+mj-lt"/>
              <a:buAutoNum type="alphaUcPeriod"/>
            </a:pPr>
            <a:r>
              <a:rPr lang="en-US" sz="2000">
                <a:latin typeface="Corbel" panose="020B0503020204020204" pitchFamily="34" charset="0"/>
                <a:cs typeface="Calibri" pitchFamily="34" charset="0"/>
              </a:rPr>
              <a:t>Comprehensive </a:t>
            </a:r>
            <a:r>
              <a:rPr lang="en-US" sz="2000" dirty="0">
                <a:latin typeface="Corbel" panose="020B0503020204020204" pitchFamily="34" charset="0"/>
                <a:cs typeface="Calibri" pitchFamily="34" charset="0"/>
              </a:rPr>
              <a:t>cleaning of “parkways” and </a:t>
            </a:r>
            <a:r>
              <a:rPr lang="en-US" sz="2000">
                <a:latin typeface="Corbel" panose="020B0503020204020204" pitchFamily="34" charset="0"/>
                <a:cs typeface="Calibri" pitchFamily="34" charset="0"/>
              </a:rPr>
              <a:t>home interiors.</a:t>
            </a:r>
          </a:p>
          <a:p>
            <a:pPr marL="457200" indent="-457200">
              <a:spcAft>
                <a:spcPts val="600"/>
              </a:spcAft>
              <a:buFont typeface="+mj-lt"/>
              <a:buAutoNum type="alphaUcPeriod"/>
            </a:pPr>
            <a:r>
              <a:rPr lang="en-US" sz="2000">
                <a:latin typeface="Corbel" panose="020B0503020204020204" pitchFamily="34" charset="0"/>
                <a:cs typeface="Calibri" pitchFamily="34" charset="0"/>
              </a:rPr>
              <a:t>Enhanced </a:t>
            </a:r>
            <a:r>
              <a:rPr lang="en-US" sz="2000" dirty="0">
                <a:latin typeface="Corbel" panose="020B0503020204020204" pitchFamily="34" charset="0"/>
                <a:cs typeface="Calibri" pitchFamily="34" charset="0"/>
              </a:rPr>
              <a:t>medical screening for early detection &amp; treatment </a:t>
            </a:r>
            <a:r>
              <a:rPr lang="en-US" sz="2000">
                <a:latin typeface="Corbel" panose="020B0503020204020204" pitchFamily="34" charset="0"/>
                <a:cs typeface="Calibri" pitchFamily="34" charset="0"/>
              </a:rPr>
              <a:t>of disease.</a:t>
            </a:r>
          </a:p>
          <a:p>
            <a:pPr marL="457200" indent="-457200">
              <a:spcAft>
                <a:spcPts val="600"/>
              </a:spcAft>
              <a:buFont typeface="+mj-lt"/>
              <a:buAutoNum type="alphaUcPeriod"/>
            </a:pPr>
            <a:r>
              <a:rPr lang="en-US" sz="2000">
                <a:latin typeface="Corbel" panose="020B0503020204020204" pitchFamily="34" charset="0"/>
                <a:cs typeface="Calibri" pitchFamily="34" charset="0"/>
              </a:rPr>
              <a:t>Assessment </a:t>
            </a:r>
            <a:r>
              <a:rPr lang="en-US" sz="2000" dirty="0">
                <a:latin typeface="Corbel" panose="020B0503020204020204" pitchFamily="34" charset="0"/>
                <a:cs typeface="Calibri" pitchFamily="34" charset="0"/>
              </a:rPr>
              <a:t>of contamination in the industrial and commercial areas. </a:t>
            </a:r>
          </a:p>
          <a:p>
            <a:pPr marL="457200" indent="-457200" eaLnBrk="0" hangingPunct="0">
              <a:spcBef>
                <a:spcPts val="0"/>
              </a:spcBef>
              <a:spcAft>
                <a:spcPts val="1200"/>
              </a:spcAft>
              <a:buFont typeface="+mj-lt"/>
              <a:buAutoNum type="alphaUcPeriod" startAt="4"/>
              <a:defRPr/>
            </a:pPr>
            <a:endParaRPr lang="en-US" sz="2200" dirty="0">
              <a:latin typeface="+mj-lt"/>
              <a:cs typeface="Calibri" pitchFamily="34" charset="0"/>
            </a:endParaRPr>
          </a:p>
          <a:p>
            <a:pPr marL="457200" indent="-457200" eaLnBrk="0" hangingPunct="0">
              <a:spcBef>
                <a:spcPts val="0"/>
              </a:spcBef>
              <a:spcAft>
                <a:spcPts val="1200"/>
              </a:spcAft>
              <a:buFont typeface="+mj-lt"/>
              <a:buAutoNum type="alphaUcPeriod" startAt="4"/>
              <a:defRPr/>
            </a:pPr>
            <a:endParaRPr lang="en-US" sz="2200" dirty="0">
              <a:latin typeface="+mj-lt"/>
              <a:cs typeface="Calibri" pitchFamily="34" charset="0"/>
            </a:endParaRPr>
          </a:p>
        </p:txBody>
      </p:sp>
      <p:sp>
        <p:nvSpPr>
          <p:cNvPr id="4" name="Slide Number Placeholder 3"/>
          <p:cNvSpPr>
            <a:spLocks noGrp="1"/>
          </p:cNvSpPr>
          <p:nvPr>
            <p:ph type="sldNum" sz="quarter" idx="12"/>
          </p:nvPr>
        </p:nvSpPr>
        <p:spPr/>
        <p:txBody>
          <a:bodyPr/>
          <a:lstStyle/>
          <a:p>
            <a:fld id="{5FD889E0-CAB2-4699-909D-B9A88D47ACBE}" type="slidenum">
              <a:rPr lang="en-US" smtClean="0">
                <a:solidFill>
                  <a:prstClr val="black">
                    <a:lumMod val="85000"/>
                    <a:lumOff val="15000"/>
                  </a:prstClr>
                </a:solidFill>
              </a:rPr>
              <a:pPr/>
              <a:t>15</a:t>
            </a:fld>
            <a:endParaRPr lang="en-US" dirty="0">
              <a:solidFill>
                <a:prstClr val="black">
                  <a:lumMod val="85000"/>
                  <a:lumOff val="15000"/>
                </a:prstClr>
              </a:solidFill>
            </a:endParaRPr>
          </a:p>
        </p:txBody>
      </p:sp>
      <p:pic>
        <p:nvPicPr>
          <p:cNvPr id="6" name="Graphic 5" descr="Checkmark">
            <a:extLst>
              <a:ext uri="{FF2B5EF4-FFF2-40B4-BE49-F238E27FC236}">
                <a16:creationId xmlns:a16="http://schemas.microsoft.com/office/drawing/2014/main" id="{7362C517-252C-4398-AD21-3F213C48A93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5901" y="2299369"/>
            <a:ext cx="337618" cy="337618"/>
          </a:xfrm>
          <a:prstGeom prst="rect">
            <a:avLst/>
          </a:prstGeom>
        </p:spPr>
      </p:pic>
      <p:pic>
        <p:nvPicPr>
          <p:cNvPr id="8" name="Graphic 5" descr="Checkmark">
            <a:extLst>
              <a:ext uri="{FF2B5EF4-FFF2-40B4-BE49-F238E27FC236}">
                <a16:creationId xmlns:a16="http://schemas.microsoft.com/office/drawing/2014/main" id="{7362C517-252C-4398-AD21-3F213C48A93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5901" y="3167664"/>
            <a:ext cx="337618" cy="337618"/>
          </a:xfrm>
          <a:prstGeom prst="rect">
            <a:avLst/>
          </a:prstGeom>
        </p:spPr>
      </p:pic>
      <p:pic>
        <p:nvPicPr>
          <p:cNvPr id="9" name="Graphic 5" descr="Checkmark">
            <a:extLst>
              <a:ext uri="{FF2B5EF4-FFF2-40B4-BE49-F238E27FC236}">
                <a16:creationId xmlns:a16="http://schemas.microsoft.com/office/drawing/2014/main" id="{7362C517-252C-4398-AD21-3F213C48A93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5901" y="2722712"/>
            <a:ext cx="337618" cy="337618"/>
          </a:xfrm>
          <a:prstGeom prst="rect">
            <a:avLst/>
          </a:prstGeom>
        </p:spPr>
      </p:pic>
    </p:spTree>
    <p:extLst>
      <p:ext uri="{BB962C8B-B14F-4D97-AF65-F5344CB8AC3E}">
        <p14:creationId xmlns:p14="http://schemas.microsoft.com/office/powerpoint/2010/main" val="3479296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7042" y="922111"/>
            <a:ext cx="8344905" cy="1141023"/>
          </a:xfrm>
          <a:noFill/>
        </p:spPr>
        <p:txBody>
          <a:bodyPr lIns="274320" tIns="0" rIns="274320" bIns="182880">
            <a:normAutofit fontScale="90000"/>
          </a:bodyPr>
          <a:lstStyle/>
          <a:p>
            <a:pPr algn="ctr"/>
            <a:r>
              <a:rPr lang="en-US" sz="3600" b="0" dirty="0">
                <a:latin typeface="Corbel" panose="020B0503020204020204" pitchFamily="34" charset="0"/>
              </a:rPr>
              <a:t>County’s role expands in Nov 2015</a:t>
            </a:r>
            <a:br>
              <a:rPr lang="en-US" sz="3200" b="0" dirty="0">
                <a:latin typeface="Corbel" panose="020B0503020204020204" pitchFamily="34" charset="0"/>
              </a:rPr>
            </a:br>
            <a:r>
              <a:rPr lang="en-US" sz="3600" b="0" dirty="0">
                <a:latin typeface="Corbel" panose="020B0503020204020204" pitchFamily="34" charset="0"/>
              </a:rPr>
              <a:t>WHY?</a:t>
            </a:r>
          </a:p>
        </p:txBody>
      </p:sp>
      <p:sp>
        <p:nvSpPr>
          <p:cNvPr id="3" name="Content Placeholder 2"/>
          <p:cNvSpPr>
            <a:spLocks noGrp="1"/>
          </p:cNvSpPr>
          <p:nvPr>
            <p:ph idx="1"/>
          </p:nvPr>
        </p:nvSpPr>
        <p:spPr>
          <a:xfrm>
            <a:off x="397042" y="2063134"/>
            <a:ext cx="8471186" cy="4114800"/>
          </a:xfrm>
        </p:spPr>
        <p:txBody>
          <a:bodyPr/>
          <a:lstStyle/>
          <a:p>
            <a:pPr>
              <a:buFont typeface="Wingdings" panose="05000000000000000000" pitchFamily="2" charset="2"/>
              <a:buChar char="§"/>
            </a:pPr>
            <a:r>
              <a:rPr lang="en-US" sz="2600" dirty="0">
                <a:latin typeface="Corbel" panose="020B0503020204020204" pitchFamily="34" charset="0"/>
              </a:rPr>
              <a:t>Magnitude of Exide’s impact</a:t>
            </a:r>
          </a:p>
          <a:p>
            <a:pPr lvl="2">
              <a:spcBef>
                <a:spcPts val="0"/>
              </a:spcBef>
              <a:buFont typeface="Wingdings" panose="05000000000000000000" pitchFamily="2" charset="2"/>
              <a:buChar char="§"/>
            </a:pPr>
            <a:r>
              <a:rPr lang="en-US" sz="2200" dirty="0">
                <a:latin typeface="Corbel" panose="020B0503020204020204" pitchFamily="34" charset="0"/>
              </a:rPr>
              <a:t>3,458 tons (7 million lbs.) of lead released to air</a:t>
            </a:r>
          </a:p>
          <a:p>
            <a:pPr lvl="2">
              <a:spcBef>
                <a:spcPts val="0"/>
              </a:spcBef>
              <a:buFont typeface="Wingdings" panose="05000000000000000000" pitchFamily="2" charset="2"/>
              <a:buChar char="§"/>
            </a:pPr>
            <a:r>
              <a:rPr lang="en-US" sz="2200" dirty="0">
                <a:latin typeface="Corbel" panose="020B0503020204020204" pitchFamily="34" charset="0"/>
              </a:rPr>
              <a:t>Elevated health risk to more than 100,000 residents</a:t>
            </a:r>
          </a:p>
          <a:p>
            <a:pPr>
              <a:buFont typeface="Wingdings" panose="05000000000000000000" pitchFamily="2" charset="2"/>
              <a:buChar char="§"/>
            </a:pPr>
            <a:endParaRPr lang="en-US" sz="2600" dirty="0">
              <a:latin typeface="Corbel" panose="020B0503020204020204" pitchFamily="34" charset="0"/>
            </a:endParaRPr>
          </a:p>
          <a:p>
            <a:pPr>
              <a:buFont typeface="Wingdings" panose="05000000000000000000" pitchFamily="2" charset="2"/>
              <a:buChar char="§"/>
            </a:pPr>
            <a:r>
              <a:rPr lang="en-US" sz="2600" dirty="0">
                <a:latin typeface="Corbel" panose="020B0503020204020204" pitchFamily="34" charset="0"/>
              </a:rPr>
              <a:t>Exide’s long record of non-compliance and criminal violations</a:t>
            </a:r>
          </a:p>
          <a:p>
            <a:pPr marL="0" indent="0">
              <a:spcBef>
                <a:spcPts val="0"/>
              </a:spcBef>
              <a:buNone/>
            </a:pPr>
            <a:endParaRPr lang="en-US" sz="2600" dirty="0">
              <a:latin typeface="Corbel" panose="020B0503020204020204" pitchFamily="34" charset="0"/>
            </a:endParaRPr>
          </a:p>
          <a:p>
            <a:pPr>
              <a:buFont typeface="Wingdings" panose="05000000000000000000" pitchFamily="2" charset="2"/>
              <a:buChar char="§"/>
            </a:pPr>
            <a:r>
              <a:rPr lang="en-US" sz="2600" dirty="0">
                <a:latin typeface="Corbel" panose="020B0503020204020204" pitchFamily="34" charset="0"/>
              </a:rPr>
              <a:t>State action stalls</a:t>
            </a:r>
          </a:p>
          <a:p>
            <a:pPr lvl="2">
              <a:spcBef>
                <a:spcPts val="0"/>
              </a:spcBef>
              <a:buFont typeface="Wingdings" panose="05000000000000000000" pitchFamily="2" charset="2"/>
              <a:buChar char="§"/>
            </a:pPr>
            <a:r>
              <a:rPr lang="en-US" sz="2200" dirty="0">
                <a:latin typeface="Corbel" panose="020B0503020204020204" pitchFamily="34" charset="0"/>
              </a:rPr>
              <a:t>Poor record of oversight; conflict of interest</a:t>
            </a:r>
          </a:p>
          <a:p>
            <a:pPr lvl="2">
              <a:spcBef>
                <a:spcPts val="0"/>
              </a:spcBef>
              <a:buFont typeface="Wingdings" panose="05000000000000000000" pitchFamily="2" charset="2"/>
              <a:buChar char="§"/>
            </a:pPr>
            <a:r>
              <a:rPr lang="en-US" sz="2200" dirty="0">
                <a:latin typeface="Corbel" panose="020B0503020204020204" pitchFamily="34" charset="0"/>
              </a:rPr>
              <a:t>State unclear as to appropriate course of action; resistant to acting with urgency</a:t>
            </a:r>
          </a:p>
          <a:p>
            <a:pPr marL="457200" lvl="1" indent="0">
              <a:buNone/>
            </a:pPr>
            <a:endParaRPr lang="en-US" dirty="0"/>
          </a:p>
        </p:txBody>
      </p:sp>
    </p:spTree>
    <p:extLst>
      <p:ext uri="{BB962C8B-B14F-4D97-AF65-F5344CB8AC3E}">
        <p14:creationId xmlns:p14="http://schemas.microsoft.com/office/powerpoint/2010/main" val="224221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3752"/>
            <a:ext cx="8229600" cy="634985"/>
          </a:xfrm>
        </p:spPr>
        <p:txBody>
          <a:bodyPr/>
          <a:lstStyle/>
          <a:p>
            <a:r>
              <a:rPr lang="en-US" b="0" dirty="0">
                <a:latin typeface="Corbel"/>
                <a:cs typeface="Corbel"/>
              </a:rPr>
              <a:t>County DPH demonstration of “rapid testing methods”</a:t>
            </a:r>
          </a:p>
        </p:txBody>
      </p:sp>
      <p:sp>
        <p:nvSpPr>
          <p:cNvPr id="3" name="Content Placeholder 2"/>
          <p:cNvSpPr>
            <a:spLocks noGrp="1"/>
          </p:cNvSpPr>
          <p:nvPr>
            <p:ph idx="1"/>
          </p:nvPr>
        </p:nvSpPr>
        <p:spPr>
          <a:xfrm>
            <a:off x="648929" y="2160806"/>
            <a:ext cx="3288071" cy="4195225"/>
          </a:xfrm>
        </p:spPr>
        <p:txBody>
          <a:bodyPr numCol="1"/>
          <a:lstStyle/>
          <a:p>
            <a:pPr>
              <a:spcAft>
                <a:spcPts val="1200"/>
              </a:spcAft>
              <a:buFont typeface="Wingdings" charset="2"/>
              <a:buChar char="§"/>
              <a:defRPr/>
            </a:pPr>
            <a:r>
              <a:rPr lang="en-US" sz="2200" dirty="0">
                <a:latin typeface="Corbel"/>
                <a:cs typeface="Corbel"/>
              </a:rPr>
              <a:t>DPH &amp; Roux teams, Feb 29 – Mar 9, 2016</a:t>
            </a:r>
          </a:p>
          <a:p>
            <a:pPr>
              <a:spcAft>
                <a:spcPts val="1200"/>
              </a:spcAft>
              <a:buFont typeface="Wingdings" charset="2"/>
              <a:buChar char="§"/>
              <a:defRPr/>
            </a:pPr>
            <a:r>
              <a:rPr lang="en-US" sz="2200" dirty="0">
                <a:latin typeface="Corbel"/>
                <a:cs typeface="Corbel"/>
              </a:rPr>
              <a:t>12 three-person teams sampled and tested for lead in soils</a:t>
            </a:r>
          </a:p>
          <a:p>
            <a:pPr>
              <a:spcAft>
                <a:spcPts val="1200"/>
              </a:spcAft>
              <a:buFont typeface="Wingdings" charset="2"/>
              <a:buChar char="§"/>
              <a:defRPr/>
            </a:pPr>
            <a:r>
              <a:rPr lang="en-US" sz="2200" dirty="0">
                <a:latin typeface="Corbel"/>
                <a:cs typeface="Corbel"/>
              </a:rPr>
              <a:t>Use of direct-reading instruments</a:t>
            </a:r>
          </a:p>
          <a:p>
            <a:pPr>
              <a:spcAft>
                <a:spcPts val="1200"/>
              </a:spcAft>
              <a:buFont typeface="Wingdings" charset="2"/>
              <a:buChar char="§"/>
              <a:defRPr/>
            </a:pPr>
            <a:r>
              <a:rPr lang="en-US" sz="2200" dirty="0">
                <a:latin typeface="Corbel"/>
                <a:cs typeface="Corbel"/>
              </a:rPr>
              <a:t>500 properties assessed in 10 days</a:t>
            </a: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17</a:t>
            </a:fld>
            <a:endParaRPr lang="en-US">
              <a:solidFill>
                <a:prstClr val="black">
                  <a:tint val="75000"/>
                </a:prstClr>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37001" y="1693631"/>
            <a:ext cx="4897284" cy="4438367"/>
          </a:xfrm>
          <a:prstGeom prst="rect">
            <a:avLst/>
          </a:prstGeom>
        </p:spPr>
      </p:pic>
    </p:spTree>
    <p:extLst>
      <p:ext uri="{BB962C8B-B14F-4D97-AF65-F5344CB8AC3E}">
        <p14:creationId xmlns:p14="http://schemas.microsoft.com/office/powerpoint/2010/main" val="1813445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B0C1842-63B4-4335-8E1C-A8938C30CE2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2589" y="749755"/>
            <a:ext cx="4334217" cy="2755445"/>
          </a:xfrm>
        </p:spPr>
      </p:pic>
      <p:sp>
        <p:nvSpPr>
          <p:cNvPr id="5" name="Slide Number Placeholder 4">
            <a:extLst>
              <a:ext uri="{FF2B5EF4-FFF2-40B4-BE49-F238E27FC236}">
                <a16:creationId xmlns:a16="http://schemas.microsoft.com/office/drawing/2014/main" id="{91804BA6-FBEE-408F-8A62-D122991A8710}"/>
              </a:ext>
            </a:extLst>
          </p:cNvPr>
          <p:cNvSpPr>
            <a:spLocks noGrp="1"/>
          </p:cNvSpPr>
          <p:nvPr>
            <p:ph type="sldNum" sz="quarter" idx="12"/>
          </p:nvPr>
        </p:nvSpPr>
        <p:spPr/>
        <p:txBody>
          <a:bodyPr/>
          <a:lstStyle/>
          <a:p>
            <a:fld id="{C3111FA1-5AF9-0647-B31D-D6250D4530A3}" type="slidenum">
              <a:rPr lang="en-US" smtClean="0">
                <a:solidFill>
                  <a:prstClr val="black">
                    <a:tint val="75000"/>
                  </a:prstClr>
                </a:solidFill>
              </a:rPr>
              <a:pPr/>
              <a:t>18</a:t>
            </a:fld>
            <a:endParaRPr lang="en-US">
              <a:solidFill>
                <a:prstClr val="black">
                  <a:tint val="75000"/>
                </a:prstClr>
              </a:solidFill>
            </a:endParaRPr>
          </a:p>
        </p:txBody>
      </p:sp>
      <p:pic>
        <p:nvPicPr>
          <p:cNvPr id="10" name="Picture 9">
            <a:extLst>
              <a:ext uri="{FF2B5EF4-FFF2-40B4-BE49-F238E27FC236}">
                <a16:creationId xmlns:a16="http://schemas.microsoft.com/office/drawing/2014/main" id="{74052DFF-DD60-4DB5-B32F-78B10362BB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21628" y="749755"/>
            <a:ext cx="4693418" cy="3520064"/>
          </a:xfrm>
          <a:prstGeom prst="rect">
            <a:avLst/>
          </a:prstGeom>
        </p:spPr>
      </p:pic>
      <p:pic>
        <p:nvPicPr>
          <p:cNvPr id="12" name="Picture 11">
            <a:extLst>
              <a:ext uri="{FF2B5EF4-FFF2-40B4-BE49-F238E27FC236}">
                <a16:creationId xmlns:a16="http://schemas.microsoft.com/office/drawing/2014/main" id="{035B0AEB-C417-49BA-91B6-F4929830BA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42" y="3497029"/>
            <a:ext cx="4278086" cy="3208565"/>
          </a:xfrm>
          <a:prstGeom prst="rect">
            <a:avLst/>
          </a:prstGeom>
        </p:spPr>
      </p:pic>
      <p:sp>
        <p:nvSpPr>
          <p:cNvPr id="14" name="Title 1">
            <a:extLst>
              <a:ext uri="{FF2B5EF4-FFF2-40B4-BE49-F238E27FC236}">
                <a16:creationId xmlns:a16="http://schemas.microsoft.com/office/drawing/2014/main" id="{2AF82297-DF48-4C74-A424-7D1811119BC3}"/>
              </a:ext>
            </a:extLst>
          </p:cNvPr>
          <p:cNvSpPr txBox="1">
            <a:spLocks/>
          </p:cNvSpPr>
          <p:nvPr/>
        </p:nvSpPr>
        <p:spPr>
          <a:xfrm>
            <a:off x="0" y="21772"/>
            <a:ext cx="6544018" cy="673321"/>
          </a:xfrm>
          <a:prstGeom prst="rect">
            <a:avLst/>
          </a:prstGeom>
          <a:gradFill>
            <a:gsLst>
              <a:gs pos="0">
                <a:srgbClr val="99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r>
              <a:rPr lang="en-US" sz="3200" b="0">
                <a:solidFill>
                  <a:srgbClr val="1F497D"/>
                </a:solidFill>
                <a:latin typeface="Corbel" panose="020B0503020204020204" pitchFamily="34" charset="0"/>
              </a:rPr>
              <a:t>Question</a:t>
            </a:r>
            <a:endParaRPr lang="en-US" sz="3200" b="0" dirty="0">
              <a:solidFill>
                <a:srgbClr val="1F497D"/>
              </a:solidFill>
              <a:latin typeface="Corbel" panose="020B0503020204020204" pitchFamily="34" charset="0"/>
            </a:endParaRPr>
          </a:p>
        </p:txBody>
      </p:sp>
      <p:sp>
        <p:nvSpPr>
          <p:cNvPr id="2" name="TextBox 1">
            <a:extLst>
              <a:ext uri="{FF2B5EF4-FFF2-40B4-BE49-F238E27FC236}">
                <a16:creationId xmlns:a16="http://schemas.microsoft.com/office/drawing/2014/main" id="{E70EEDCF-FA6B-425B-9E99-D488722DAC99}"/>
              </a:ext>
            </a:extLst>
          </p:cNvPr>
          <p:cNvSpPr txBox="1"/>
          <p:nvPr/>
        </p:nvSpPr>
        <p:spPr>
          <a:xfrm>
            <a:off x="4364752" y="4269819"/>
            <a:ext cx="4650294" cy="2477601"/>
          </a:xfrm>
          <a:prstGeom prst="rect">
            <a:avLst/>
          </a:prstGeom>
          <a:gradFill>
            <a:gsLst>
              <a:gs pos="0">
                <a:srgbClr val="99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2400" b="1" dirty="0">
                <a:solidFill>
                  <a:srgbClr val="1F497D"/>
                </a:solidFill>
                <a:latin typeface="Corbel" panose="020B0503020204020204" pitchFamily="34" charset="0"/>
              </a:rPr>
              <a:t>What’s cooking on the gas stove?</a:t>
            </a:r>
          </a:p>
          <a:p>
            <a:endParaRPr lang="en-US" sz="1100" b="1" dirty="0">
              <a:solidFill>
                <a:srgbClr val="1F497D"/>
              </a:solidFill>
              <a:latin typeface="Corbel" panose="020B0503020204020204" pitchFamily="34" charset="0"/>
            </a:endParaRPr>
          </a:p>
          <a:p>
            <a:pPr marL="800100" lvl="1" indent="-342900">
              <a:buFontTx/>
              <a:buAutoNum type="alphaUcPeriod"/>
            </a:pPr>
            <a:r>
              <a:rPr lang="en-US" sz="2400" dirty="0">
                <a:solidFill>
                  <a:srgbClr val="1F497D"/>
                </a:solidFill>
                <a:latin typeface="Corbel" panose="020B0503020204020204" pitchFamily="34" charset="0"/>
              </a:rPr>
              <a:t>scrambled eggs</a:t>
            </a:r>
          </a:p>
          <a:p>
            <a:pPr marL="800100" lvl="1" indent="-342900">
              <a:buFontTx/>
              <a:buAutoNum type="alphaUcPeriod"/>
            </a:pPr>
            <a:endParaRPr lang="en-US" sz="2400" dirty="0">
              <a:solidFill>
                <a:srgbClr val="1F497D"/>
              </a:solidFill>
              <a:latin typeface="Corbel" panose="020B0503020204020204" pitchFamily="34" charset="0"/>
            </a:endParaRPr>
          </a:p>
          <a:p>
            <a:pPr marL="800100" lvl="1" indent="-342900">
              <a:buFontTx/>
              <a:buAutoNum type="alphaUcPeriod"/>
            </a:pPr>
            <a:r>
              <a:rPr lang="en-US" sz="2400">
                <a:solidFill>
                  <a:srgbClr val="1F497D"/>
                </a:solidFill>
                <a:latin typeface="Corbel" panose="020B0503020204020204" pitchFamily="34" charset="0"/>
              </a:rPr>
              <a:t>ground turkey</a:t>
            </a:r>
          </a:p>
          <a:p>
            <a:pPr marL="800100" lvl="1" indent="-342900">
              <a:buFontTx/>
              <a:buAutoNum type="alphaUcPeriod"/>
            </a:pPr>
            <a:endParaRPr lang="en-US" sz="2400">
              <a:solidFill>
                <a:srgbClr val="1F497D"/>
              </a:solidFill>
              <a:latin typeface="Corbel" panose="020B0503020204020204" pitchFamily="34" charset="0"/>
            </a:endParaRPr>
          </a:p>
          <a:p>
            <a:pPr marL="800100" lvl="1" indent="-342900">
              <a:buFontTx/>
              <a:buAutoNum type="alphaUcPeriod"/>
            </a:pPr>
            <a:r>
              <a:rPr lang="en-US" sz="2400">
                <a:solidFill>
                  <a:srgbClr val="1F497D"/>
                </a:solidFill>
                <a:latin typeface="Corbel" panose="020B0503020204020204" pitchFamily="34" charset="0"/>
              </a:rPr>
              <a:t>dirt</a:t>
            </a:r>
            <a:endParaRPr lang="en-US" sz="2400" dirty="0">
              <a:solidFill>
                <a:srgbClr val="1F497D"/>
              </a:solidFill>
              <a:latin typeface="Corbel" panose="020B0503020204020204" pitchFamily="34" charset="0"/>
            </a:endParaRPr>
          </a:p>
        </p:txBody>
      </p:sp>
    </p:spTree>
    <p:extLst>
      <p:ext uri="{BB962C8B-B14F-4D97-AF65-F5344CB8AC3E}">
        <p14:creationId xmlns:p14="http://schemas.microsoft.com/office/powerpoint/2010/main" val="2348146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223" y="672308"/>
            <a:ext cx="8653669" cy="927892"/>
          </a:xfrm>
        </p:spPr>
        <p:txBody>
          <a:bodyPr>
            <a:noAutofit/>
          </a:bodyPr>
          <a:lstStyle/>
          <a:p>
            <a:pPr algn="ctr"/>
            <a:r>
              <a:rPr lang="en-US" sz="3600" b="0">
                <a:latin typeface="Corbel" panose="020B0503020204020204" pitchFamily="34" charset="0"/>
              </a:rPr>
              <a:t>High risk facilities in proximity to people</a:t>
            </a:r>
            <a:endParaRPr lang="en-US" sz="3600" b="0" dirty="0">
              <a:latin typeface="Corbel" panose="020B0503020204020204" pitchFamily="34" charset="0"/>
            </a:endParaRPr>
          </a:p>
        </p:txBody>
      </p:sp>
      <p:sp>
        <p:nvSpPr>
          <p:cNvPr id="3" name="Content Placeholder 2"/>
          <p:cNvSpPr>
            <a:spLocks noGrp="1"/>
          </p:cNvSpPr>
          <p:nvPr>
            <p:ph sz="half" idx="2"/>
          </p:nvPr>
        </p:nvSpPr>
        <p:spPr>
          <a:xfrm>
            <a:off x="240223" y="2112790"/>
            <a:ext cx="2698920" cy="4745210"/>
          </a:xfrm>
        </p:spPr>
        <p:txBody>
          <a:bodyPr numCol="1"/>
          <a:lstStyle/>
          <a:p>
            <a:pPr marL="0" indent="0">
              <a:spcBef>
                <a:spcPts val="0"/>
              </a:spcBef>
              <a:buNone/>
            </a:pPr>
            <a:r>
              <a:rPr lang="en-US" sz="2400">
                <a:latin typeface="Corbel" panose="020B0503020204020204" pitchFamily="34" charset="0"/>
              </a:rPr>
              <a:t>Exposures</a:t>
            </a:r>
          </a:p>
          <a:p>
            <a:pPr marL="0" indent="0">
              <a:spcBef>
                <a:spcPts val="0"/>
              </a:spcBef>
              <a:buNone/>
            </a:pPr>
            <a:endParaRPr lang="en-US" sz="2000">
              <a:latin typeface="Corbel" panose="020B0503020204020204" pitchFamily="34" charset="0"/>
            </a:endParaRPr>
          </a:p>
          <a:p>
            <a:pPr>
              <a:spcBef>
                <a:spcPts val="0"/>
              </a:spcBef>
            </a:pPr>
            <a:r>
              <a:rPr lang="en-US" sz="2000">
                <a:latin typeface="Corbel" panose="020B0503020204020204" pitchFamily="34" charset="0"/>
              </a:rPr>
              <a:t>air </a:t>
            </a:r>
            <a:r>
              <a:rPr lang="en-US" sz="2000" dirty="0">
                <a:latin typeface="Corbel" panose="020B0503020204020204" pitchFamily="34" charset="0"/>
              </a:rPr>
              <a:t>pollution</a:t>
            </a:r>
          </a:p>
          <a:p>
            <a:pPr lvl="1">
              <a:spcBef>
                <a:spcPts val="0"/>
              </a:spcBef>
            </a:pPr>
            <a:r>
              <a:rPr lang="en-US">
                <a:latin typeface="Corbel" panose="020B0503020204020204" pitchFamily="34" charset="0"/>
              </a:rPr>
              <a:t>criteria pollutants</a:t>
            </a:r>
          </a:p>
          <a:p>
            <a:pPr lvl="1">
              <a:spcBef>
                <a:spcPts val="0"/>
              </a:spcBef>
            </a:pPr>
            <a:r>
              <a:rPr lang="en-US">
                <a:latin typeface="Corbel" panose="020B0503020204020204" pitchFamily="34" charset="0"/>
              </a:rPr>
              <a:t>toxic </a:t>
            </a:r>
            <a:r>
              <a:rPr lang="en-US" dirty="0">
                <a:latin typeface="Corbel" panose="020B0503020204020204" pitchFamily="34" charset="0"/>
              </a:rPr>
              <a:t>emissions</a:t>
            </a:r>
          </a:p>
          <a:p>
            <a:pPr lvl="1">
              <a:spcBef>
                <a:spcPts val="0"/>
              </a:spcBef>
            </a:pPr>
            <a:r>
              <a:rPr lang="en-US">
                <a:latin typeface="Corbel" panose="020B0503020204020204" pitchFamily="34" charset="0"/>
              </a:rPr>
              <a:t>odors, dust</a:t>
            </a:r>
          </a:p>
          <a:p>
            <a:pPr marL="274320" lvl="1" indent="0">
              <a:spcBef>
                <a:spcPts val="0"/>
              </a:spcBef>
              <a:buNone/>
            </a:pPr>
            <a:endParaRPr lang="en-US" sz="2000" dirty="0">
              <a:latin typeface="Corbel" panose="020B0503020204020204" pitchFamily="34" charset="0"/>
            </a:endParaRPr>
          </a:p>
          <a:p>
            <a:pPr>
              <a:spcBef>
                <a:spcPts val="0"/>
              </a:spcBef>
            </a:pPr>
            <a:r>
              <a:rPr lang="en-US" sz="2000" dirty="0">
                <a:latin typeface="Corbel" panose="020B0503020204020204" pitchFamily="34" charset="0"/>
              </a:rPr>
              <a:t>hazardous </a:t>
            </a:r>
            <a:r>
              <a:rPr lang="en-US" sz="2000">
                <a:latin typeface="Corbel" panose="020B0503020204020204" pitchFamily="34" charset="0"/>
              </a:rPr>
              <a:t>materials </a:t>
            </a:r>
          </a:p>
          <a:p>
            <a:pPr marL="0" indent="0">
              <a:spcBef>
                <a:spcPts val="0"/>
              </a:spcBef>
              <a:buNone/>
            </a:pPr>
            <a:endParaRPr lang="en-US" sz="2000" dirty="0">
              <a:latin typeface="Corbel" panose="020B0503020204020204" pitchFamily="34" charset="0"/>
            </a:endParaRPr>
          </a:p>
          <a:p>
            <a:pPr>
              <a:spcBef>
                <a:spcPts val="0"/>
              </a:spcBef>
            </a:pPr>
            <a:r>
              <a:rPr lang="en-US" sz="2000">
                <a:latin typeface="Corbel" panose="020B0503020204020204" pitchFamily="34" charset="0"/>
              </a:rPr>
              <a:t>noise &amp; vibration</a:t>
            </a:r>
          </a:p>
          <a:p>
            <a:pPr>
              <a:spcBef>
                <a:spcPts val="0"/>
              </a:spcBef>
            </a:pPr>
            <a:endParaRPr lang="en-US" sz="2000" dirty="0">
              <a:latin typeface="Corbel" panose="020B0503020204020204" pitchFamily="34" charset="0"/>
            </a:endParaRPr>
          </a:p>
          <a:p>
            <a:pPr>
              <a:spcBef>
                <a:spcPts val="0"/>
              </a:spcBef>
            </a:pPr>
            <a:r>
              <a:rPr lang="en-US" sz="2000" dirty="0">
                <a:latin typeface="Corbel" panose="020B0503020204020204" pitchFamily="34" charset="0"/>
              </a:rPr>
              <a:t>soil contamination</a:t>
            </a:r>
          </a:p>
          <a:p>
            <a:pPr>
              <a:spcBef>
                <a:spcPts val="0"/>
              </a:spcBef>
            </a:pPr>
            <a:endParaRPr lang="en-US" sz="2000" dirty="0"/>
          </a:p>
          <a:p>
            <a:endParaRPr lang="en-US" sz="2400" dirty="0"/>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39143" y="1714500"/>
            <a:ext cx="6180148" cy="4585607"/>
          </a:xfrm>
          <a:prstGeom prst="rect">
            <a:avLst/>
          </a:prstGeom>
        </p:spPr>
      </p:pic>
    </p:spTree>
    <p:extLst>
      <p:ext uri="{BB962C8B-B14F-4D97-AF65-F5344CB8AC3E}">
        <p14:creationId xmlns:p14="http://schemas.microsoft.com/office/powerpoint/2010/main" val="3848440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017" y="855017"/>
            <a:ext cx="8229600" cy="634985"/>
          </a:xfrm>
        </p:spPr>
        <p:txBody>
          <a:bodyPr/>
          <a:lstStyle/>
          <a:p>
            <a:r>
              <a:rPr lang="en-US" b="0" dirty="0">
                <a:latin typeface="Corbel"/>
                <a:cs typeface="Corbel"/>
              </a:rPr>
              <a:t>Next-day Results Provided to Residents</a:t>
            </a:r>
          </a:p>
        </p:txBody>
      </p:sp>
      <p:sp>
        <p:nvSpPr>
          <p:cNvPr id="5" name="Content Placeholder 4"/>
          <p:cNvSpPr>
            <a:spLocks noGrp="1"/>
          </p:cNvSpPr>
          <p:nvPr>
            <p:ph idx="1"/>
          </p:nvPr>
        </p:nvSpPr>
        <p:spPr>
          <a:xfrm>
            <a:off x="656528" y="1810971"/>
            <a:ext cx="4529085" cy="4190999"/>
          </a:xfrm>
        </p:spPr>
        <p:txBody>
          <a:bodyPr/>
          <a:lstStyle/>
          <a:p>
            <a:pPr>
              <a:spcAft>
                <a:spcPts val="1200"/>
              </a:spcAft>
              <a:buFont typeface="Wingdings" charset="2"/>
              <a:buChar char="§"/>
              <a:defRPr/>
            </a:pPr>
            <a:r>
              <a:rPr lang="en-US" sz="2000" dirty="0">
                <a:latin typeface="Corbel"/>
                <a:cs typeface="Corbel"/>
              </a:rPr>
              <a:t>Residents received information explaining results</a:t>
            </a:r>
          </a:p>
          <a:p>
            <a:pPr>
              <a:spcAft>
                <a:spcPts val="1200"/>
              </a:spcAft>
              <a:buFont typeface="Wingdings" charset="2"/>
              <a:buChar char="§"/>
              <a:defRPr/>
            </a:pPr>
            <a:r>
              <a:rPr lang="en-US" sz="2000" dirty="0">
                <a:latin typeface="Corbel"/>
                <a:cs typeface="Corbel"/>
              </a:rPr>
              <a:t>DPH staff gave guidance on interim risk reduction actions to reduce lead exposure</a:t>
            </a:r>
          </a:p>
        </p:txBody>
      </p:sp>
      <p:sp>
        <p:nvSpPr>
          <p:cNvPr id="4" name="Slide Number Placeholder 3"/>
          <p:cNvSpPr>
            <a:spLocks noGrp="1"/>
          </p:cNvSpPr>
          <p:nvPr>
            <p:ph type="sldNum" sz="quarter" idx="12"/>
          </p:nvPr>
        </p:nvSpPr>
        <p:spPr/>
        <p:txBody>
          <a:bodyPr/>
          <a:lstStyle/>
          <a:p>
            <a:fld id="{C3111FA1-5AF9-0647-B31D-D6250D4530A3}" type="slidenum">
              <a:rPr lang="en-US" smtClean="0">
                <a:solidFill>
                  <a:prstClr val="black">
                    <a:tint val="75000"/>
                  </a:prstClr>
                </a:solidFill>
              </a:rPr>
              <a:pPr/>
              <a:t>19</a:t>
            </a:fld>
            <a:endParaRPr lang="en-US">
              <a:solidFill>
                <a:prstClr val="black">
                  <a:tint val="75000"/>
                </a:prstClr>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6528" y="3784335"/>
            <a:ext cx="4344597" cy="233562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5613" y="1496675"/>
            <a:ext cx="3815546" cy="4937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8644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20</a:t>
            </a:fld>
            <a:endParaRPr lang="en-US">
              <a:solidFill>
                <a:prstClr val="black">
                  <a:tint val="75000"/>
                </a:prstClr>
              </a:solidFill>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812009"/>
            <a:ext cx="476250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ajbellomo\Dropbox\aa-SITES\EXIDE\2018 Exide Summary Info 07-24-18\AAA AJB Webinar 08-15-18\AAA-Photos Exide Webinar\Legislative Advocacy.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43679" y="3937000"/>
            <a:ext cx="4381499" cy="2921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jbellomo\Dropbox\aa-SITES\EXIDE\2018 Exide Summary Info 07-24-18\AAA AJB Webinar 08-15-18\AAA-Photos Exide Webinar\Protest-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80630" y="812009"/>
            <a:ext cx="4344548" cy="31184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135" y="4318612"/>
            <a:ext cx="4285561" cy="1384995"/>
          </a:xfrm>
          <a:prstGeom prst="rect">
            <a:avLst/>
          </a:prstGeom>
          <a:noFill/>
        </p:spPr>
        <p:txBody>
          <a:bodyPr wrap="square" rtlCol="0">
            <a:spAutoFit/>
          </a:bodyPr>
          <a:lstStyle/>
          <a:p>
            <a:r>
              <a:rPr lang="en-US" sz="2800">
                <a:solidFill>
                  <a:prstClr val="black"/>
                </a:solidFill>
              </a:rPr>
              <a:t>Legislative advocacy for changes in State residential cleanup plan (2016 – 2018)</a:t>
            </a:r>
          </a:p>
        </p:txBody>
      </p:sp>
    </p:spTree>
    <p:extLst>
      <p:ext uri="{BB962C8B-B14F-4D97-AF65-F5344CB8AC3E}">
        <p14:creationId xmlns:p14="http://schemas.microsoft.com/office/powerpoint/2010/main" val="1630980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3599DB5-C098-45F7-94F6-6151E39C9BF3}"/>
              </a:ext>
            </a:extLst>
          </p:cNvPr>
          <p:cNvSpPr>
            <a:spLocks noGrp="1"/>
          </p:cNvSpPr>
          <p:nvPr>
            <p:ph type="sldNum" sz="quarter" idx="12"/>
          </p:nvPr>
        </p:nvSpPr>
        <p:spPr/>
        <p:txBody>
          <a:bodyPr/>
          <a:lstStyle/>
          <a:p>
            <a:fld id="{C3111FA1-5AF9-0647-B31D-D6250D4530A3}" type="slidenum">
              <a:rPr lang="en-US" smtClean="0">
                <a:solidFill>
                  <a:prstClr val="black">
                    <a:tint val="75000"/>
                  </a:prstClr>
                </a:solidFill>
              </a:rPr>
              <a:pPr/>
              <a:t>21</a:t>
            </a:fld>
            <a:endParaRPr lang="en-US">
              <a:solidFill>
                <a:prstClr val="black">
                  <a:tint val="75000"/>
                </a:prstClr>
              </a:solidFill>
            </a:endParaRPr>
          </a:p>
        </p:txBody>
      </p:sp>
      <p:pic>
        <p:nvPicPr>
          <p:cNvPr id="7" name="Picture 6">
            <a:extLst>
              <a:ext uri="{FF2B5EF4-FFF2-40B4-BE49-F238E27FC236}">
                <a16:creationId xmlns:a16="http://schemas.microsoft.com/office/drawing/2014/main" id="{7FA1A53F-F60E-428A-860C-0FD1FB4B90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7057" y="2142308"/>
            <a:ext cx="4487448" cy="2573383"/>
          </a:xfrm>
          <a:prstGeom prst="rect">
            <a:avLst/>
          </a:prstGeom>
        </p:spPr>
      </p:pic>
      <p:pic>
        <p:nvPicPr>
          <p:cNvPr id="12" name="Picture 11">
            <a:extLst>
              <a:ext uri="{FF2B5EF4-FFF2-40B4-BE49-F238E27FC236}">
                <a16:creationId xmlns:a16="http://schemas.microsoft.com/office/drawing/2014/main" id="{D89377FD-D568-4C84-9DC8-4ED7D243AF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773" y="3839483"/>
            <a:ext cx="4450749" cy="2978756"/>
          </a:xfrm>
          <a:prstGeom prst="rect">
            <a:avLst/>
          </a:prstGeom>
        </p:spPr>
      </p:pic>
      <p:pic>
        <p:nvPicPr>
          <p:cNvPr id="14" name="Picture 13">
            <a:extLst>
              <a:ext uri="{FF2B5EF4-FFF2-40B4-BE49-F238E27FC236}">
                <a16:creationId xmlns:a16="http://schemas.microsoft.com/office/drawing/2014/main" id="{C6D84AB3-CBC8-43EC-A0C8-D98C084E4B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4507" y="1309308"/>
            <a:ext cx="4272178" cy="2485391"/>
          </a:xfrm>
          <a:prstGeom prst="rect">
            <a:avLst/>
          </a:prstGeom>
        </p:spPr>
      </p:pic>
      <p:pic>
        <p:nvPicPr>
          <p:cNvPr id="16" name="Picture 15">
            <a:extLst>
              <a:ext uri="{FF2B5EF4-FFF2-40B4-BE49-F238E27FC236}">
                <a16:creationId xmlns:a16="http://schemas.microsoft.com/office/drawing/2014/main" id="{9506D817-248F-490E-9075-41B7D71A52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205" y="790301"/>
            <a:ext cx="4779538" cy="3018912"/>
          </a:xfrm>
          <a:prstGeom prst="rect">
            <a:avLst/>
          </a:prstGeom>
        </p:spPr>
      </p:pic>
      <p:pic>
        <p:nvPicPr>
          <p:cNvPr id="18" name="Picture 17">
            <a:extLst>
              <a:ext uri="{FF2B5EF4-FFF2-40B4-BE49-F238E27FC236}">
                <a16:creationId xmlns:a16="http://schemas.microsoft.com/office/drawing/2014/main" id="{D086DF42-5CA7-41D6-8347-3A948780FE6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82480" y="3839483"/>
            <a:ext cx="5363549" cy="3018912"/>
          </a:xfrm>
          <a:prstGeom prst="rect">
            <a:avLst/>
          </a:prstGeom>
        </p:spPr>
      </p:pic>
      <p:sp>
        <p:nvSpPr>
          <p:cNvPr id="20" name="TextBox 19">
            <a:extLst>
              <a:ext uri="{FF2B5EF4-FFF2-40B4-BE49-F238E27FC236}">
                <a16:creationId xmlns:a16="http://schemas.microsoft.com/office/drawing/2014/main" id="{926FF9CB-67C9-4622-A20C-E62C920573DB}"/>
              </a:ext>
            </a:extLst>
          </p:cNvPr>
          <p:cNvSpPr txBox="1"/>
          <p:nvPr/>
        </p:nvSpPr>
        <p:spPr>
          <a:xfrm>
            <a:off x="5080000" y="785168"/>
            <a:ext cx="3759200" cy="461665"/>
          </a:xfrm>
          <a:prstGeom prst="rect">
            <a:avLst/>
          </a:prstGeom>
          <a:noFill/>
        </p:spPr>
        <p:txBody>
          <a:bodyPr wrap="square" rtlCol="0">
            <a:spAutoFit/>
          </a:bodyPr>
          <a:lstStyle/>
          <a:p>
            <a:r>
              <a:rPr lang="en-US" sz="2400" dirty="0">
                <a:solidFill>
                  <a:prstClr val="black"/>
                </a:solidFill>
              </a:rPr>
              <a:t>Community Outreach Event</a:t>
            </a:r>
          </a:p>
        </p:txBody>
      </p:sp>
    </p:spTree>
    <p:extLst>
      <p:ext uri="{BB962C8B-B14F-4D97-AF65-F5344CB8AC3E}">
        <p14:creationId xmlns:p14="http://schemas.microsoft.com/office/powerpoint/2010/main" val="2626329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5" y="687777"/>
            <a:ext cx="8574087" cy="1141023"/>
          </a:xfrm>
        </p:spPr>
        <p:txBody>
          <a:bodyPr lIns="274320" rIns="274320">
            <a:normAutofit/>
          </a:bodyPr>
          <a:lstStyle/>
          <a:p>
            <a:r>
              <a:rPr lang="en-US" sz="2600" b="0">
                <a:latin typeface="Corbel" panose="020B0503020204020204" pitchFamily="34" charset="0"/>
              </a:rPr>
              <a:t>Potential health effects of key </a:t>
            </a:r>
            <a:r>
              <a:rPr lang="en-US" sz="2600" b="0" dirty="0">
                <a:latin typeface="Corbel" panose="020B0503020204020204" pitchFamily="34" charset="0"/>
              </a:rPr>
              <a:t>chemicals emitted </a:t>
            </a:r>
            <a:r>
              <a:rPr lang="en-US" sz="2600" b="0">
                <a:latin typeface="Corbel" panose="020B0503020204020204" pitchFamily="34" charset="0"/>
              </a:rPr>
              <a:t>by Exide</a:t>
            </a:r>
            <a:endParaRPr lang="en-US" sz="2600" b="0" dirty="0">
              <a:latin typeface="Corbel" panose="020B0503020204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43340323"/>
              </p:ext>
            </p:extLst>
          </p:nvPr>
        </p:nvGraphicFramePr>
        <p:xfrm>
          <a:off x="304800" y="1828800"/>
          <a:ext cx="8567161" cy="5019291"/>
        </p:xfrm>
        <a:graphic>
          <a:graphicData uri="http://schemas.openxmlformats.org/drawingml/2006/table">
            <a:tbl>
              <a:tblPr firstRow="1" firstCol="1" bandRow="1">
                <a:tableStyleId>{9DCAF9ED-07DC-4A11-8D7F-57B35C25682E}</a:tableStyleId>
              </a:tblPr>
              <a:tblGrid>
                <a:gridCol w="2347528">
                  <a:extLst>
                    <a:ext uri="{9D8B030D-6E8A-4147-A177-3AD203B41FA5}">
                      <a16:colId xmlns:a16="http://schemas.microsoft.com/office/drawing/2014/main" val="20000"/>
                    </a:ext>
                  </a:extLst>
                </a:gridCol>
                <a:gridCol w="6219633">
                  <a:extLst>
                    <a:ext uri="{9D8B030D-6E8A-4147-A177-3AD203B41FA5}">
                      <a16:colId xmlns:a16="http://schemas.microsoft.com/office/drawing/2014/main" val="20001"/>
                    </a:ext>
                  </a:extLst>
                </a:gridCol>
              </a:tblGrid>
              <a:tr h="557130">
                <a:tc>
                  <a:txBody>
                    <a:bodyPr/>
                    <a:lstStyle/>
                    <a:p>
                      <a:pPr marL="0" marR="0" algn="ctr">
                        <a:lnSpc>
                          <a:spcPct val="107000"/>
                        </a:lnSpc>
                        <a:spcBef>
                          <a:spcPts val="0"/>
                        </a:spcBef>
                        <a:spcAft>
                          <a:spcPts val="0"/>
                        </a:spcAft>
                        <a:tabLst>
                          <a:tab pos="1415415" algn="ctr"/>
                          <a:tab pos="2377440" algn="l"/>
                        </a:tabLst>
                      </a:pPr>
                      <a:r>
                        <a:rPr lang="en-US" sz="2400" b="0" u="sng" dirty="0">
                          <a:solidFill>
                            <a:schemeClr val="bg1"/>
                          </a:solidFill>
                          <a:effectLst/>
                          <a:latin typeface="+mj-lt"/>
                        </a:rPr>
                        <a:t>Chemical</a:t>
                      </a:r>
                      <a:endParaRPr lang="en-US" sz="2400" b="0" dirty="0">
                        <a:solidFill>
                          <a:schemeClr val="bg1"/>
                        </a:solidFill>
                        <a:effectLst/>
                        <a:latin typeface="+mj-lt"/>
                        <a:ea typeface="Calibri"/>
                        <a:cs typeface="Times New Roman"/>
                      </a:endParaRPr>
                    </a:p>
                  </a:txBody>
                  <a:tcPr marL="41000" marR="41000" marT="0" marB="0"/>
                </a:tc>
                <a:tc>
                  <a:txBody>
                    <a:bodyPr/>
                    <a:lstStyle/>
                    <a:p>
                      <a:pPr marL="0" marR="0" algn="ctr">
                        <a:lnSpc>
                          <a:spcPct val="107000"/>
                        </a:lnSpc>
                        <a:spcBef>
                          <a:spcPts val="0"/>
                        </a:spcBef>
                        <a:spcAft>
                          <a:spcPts val="0"/>
                        </a:spcAft>
                      </a:pPr>
                      <a:r>
                        <a:rPr lang="en-US" sz="2400" b="0" u="sng" dirty="0">
                          <a:solidFill>
                            <a:schemeClr val="bg1"/>
                          </a:solidFill>
                          <a:effectLst/>
                          <a:latin typeface="+mj-lt"/>
                        </a:rPr>
                        <a:t>Health Effects</a:t>
                      </a:r>
                      <a:endParaRPr lang="en-US" sz="2400" b="0" dirty="0">
                        <a:solidFill>
                          <a:schemeClr val="bg1"/>
                        </a:solidFill>
                        <a:effectLst/>
                        <a:latin typeface="+mj-lt"/>
                        <a:ea typeface="Calibri"/>
                        <a:cs typeface="Times New Roman"/>
                      </a:endParaRPr>
                    </a:p>
                  </a:txBody>
                  <a:tcPr marL="41000" marR="41000" marT="0" marB="0"/>
                </a:tc>
                <a:extLst>
                  <a:ext uri="{0D108BD9-81ED-4DB2-BD59-A6C34878D82A}">
                    <a16:rowId xmlns:a16="http://schemas.microsoft.com/office/drawing/2014/main" val="10000"/>
                  </a:ext>
                </a:extLst>
              </a:tr>
              <a:tr h="1881270">
                <a:tc>
                  <a:txBody>
                    <a:bodyPr/>
                    <a:lstStyle/>
                    <a:p>
                      <a:pPr marL="0" marR="0" algn="ctr">
                        <a:lnSpc>
                          <a:spcPct val="107000"/>
                        </a:lnSpc>
                        <a:spcBef>
                          <a:spcPts val="0"/>
                        </a:spcBef>
                        <a:spcAft>
                          <a:spcPts val="0"/>
                        </a:spcAft>
                      </a:pPr>
                      <a:r>
                        <a:rPr lang="en-US" sz="2400" b="0" dirty="0">
                          <a:effectLst/>
                        </a:rPr>
                        <a:t>Lead</a:t>
                      </a:r>
                      <a:endParaRPr lang="en-US" sz="1000" b="0" dirty="0">
                        <a:effectLst/>
                        <a:latin typeface="Calibri"/>
                        <a:ea typeface="Calibri"/>
                        <a:cs typeface="Times New Roman"/>
                      </a:endParaRPr>
                    </a:p>
                  </a:txBody>
                  <a:tcPr marL="41000" marR="41000" marT="0" marB="0" anchor="ctr"/>
                </a:tc>
                <a:tc>
                  <a:txBody>
                    <a:bodyPr/>
                    <a:lstStyle/>
                    <a:p>
                      <a:pPr marL="342900" marR="0" lvl="0" indent="-342900">
                        <a:lnSpc>
                          <a:spcPct val="107000"/>
                        </a:lnSpc>
                        <a:spcBef>
                          <a:spcPts val="0"/>
                        </a:spcBef>
                        <a:spcAft>
                          <a:spcPts val="0"/>
                        </a:spcAft>
                        <a:buFont typeface="Symbol"/>
                        <a:buChar char=""/>
                      </a:pPr>
                      <a:r>
                        <a:rPr lang="en-US" sz="1700" dirty="0">
                          <a:effectLst/>
                          <a:latin typeface="+mj-lt"/>
                        </a:rPr>
                        <a:t>Lower IQ, learning disabilities, behavior disorders, hearing problems, and abnormal bone growth in children</a:t>
                      </a:r>
                    </a:p>
                    <a:p>
                      <a:pPr marL="342900" marR="0" lvl="0" indent="-342900">
                        <a:lnSpc>
                          <a:spcPct val="107000"/>
                        </a:lnSpc>
                        <a:spcBef>
                          <a:spcPts val="0"/>
                        </a:spcBef>
                        <a:spcAft>
                          <a:spcPts val="0"/>
                        </a:spcAft>
                        <a:buFont typeface="Symbol"/>
                        <a:buChar char=""/>
                      </a:pPr>
                      <a:r>
                        <a:rPr lang="en-US" sz="1700" dirty="0">
                          <a:effectLst/>
                          <a:latin typeface="+mj-lt"/>
                        </a:rPr>
                        <a:t>Increased risk of violent crime and delinquent behavior in teens and adults</a:t>
                      </a:r>
                    </a:p>
                    <a:p>
                      <a:pPr marL="342900" marR="0" lvl="0" indent="-342900">
                        <a:lnSpc>
                          <a:spcPct val="107000"/>
                        </a:lnSpc>
                        <a:spcBef>
                          <a:spcPts val="0"/>
                        </a:spcBef>
                        <a:spcAft>
                          <a:spcPts val="0"/>
                        </a:spcAft>
                        <a:buFont typeface="Symbol"/>
                        <a:buChar char=""/>
                      </a:pPr>
                      <a:r>
                        <a:rPr lang="en-US" sz="1700" dirty="0">
                          <a:effectLst/>
                          <a:latin typeface="+mj-lt"/>
                        </a:rPr>
                        <a:t>Kidney &amp; nerve damage, anemia, and high blood pressure</a:t>
                      </a:r>
                    </a:p>
                    <a:p>
                      <a:pPr marL="342900" marR="0" lvl="0" indent="-342900">
                        <a:lnSpc>
                          <a:spcPct val="107000"/>
                        </a:lnSpc>
                        <a:spcBef>
                          <a:spcPts val="0"/>
                        </a:spcBef>
                        <a:spcAft>
                          <a:spcPts val="0"/>
                        </a:spcAft>
                        <a:buFont typeface="Symbol"/>
                        <a:buChar char=""/>
                      </a:pPr>
                      <a:r>
                        <a:rPr lang="en-US" sz="1700" dirty="0">
                          <a:effectLst/>
                          <a:latin typeface="+mj-lt"/>
                        </a:rPr>
                        <a:t>Problems with fertility, mood, memory, coordination, and vision</a:t>
                      </a:r>
                      <a:endParaRPr lang="en-US" sz="1700" dirty="0">
                        <a:effectLst/>
                        <a:latin typeface="Calibri"/>
                        <a:ea typeface="Calibri"/>
                        <a:cs typeface="Times New Roman"/>
                      </a:endParaRPr>
                    </a:p>
                  </a:txBody>
                  <a:tcPr marL="41000" marR="41000" marT="0" marB="0"/>
                </a:tc>
                <a:extLst>
                  <a:ext uri="{0D108BD9-81ED-4DB2-BD59-A6C34878D82A}">
                    <a16:rowId xmlns:a16="http://schemas.microsoft.com/office/drawing/2014/main" val="10001"/>
                  </a:ext>
                </a:extLst>
              </a:tr>
              <a:tr h="726818">
                <a:tc>
                  <a:txBody>
                    <a:bodyPr/>
                    <a:lstStyle/>
                    <a:p>
                      <a:pPr marL="0" marR="0" algn="ctr">
                        <a:lnSpc>
                          <a:spcPct val="107000"/>
                        </a:lnSpc>
                        <a:spcBef>
                          <a:spcPts val="0"/>
                        </a:spcBef>
                        <a:spcAft>
                          <a:spcPts val="0"/>
                        </a:spcAft>
                      </a:pPr>
                      <a:r>
                        <a:rPr lang="en-US" sz="2400" b="0" dirty="0">
                          <a:effectLst/>
                        </a:rPr>
                        <a:t>Benzene</a:t>
                      </a:r>
                      <a:endParaRPr lang="en-US" sz="1000" b="0" dirty="0">
                        <a:effectLst/>
                        <a:latin typeface="Calibri"/>
                        <a:ea typeface="Calibri"/>
                        <a:cs typeface="Times New Roman"/>
                      </a:endParaRPr>
                    </a:p>
                  </a:txBody>
                  <a:tcPr marL="41000" marR="41000" marT="0" marB="0" anchor="ctr"/>
                </a:tc>
                <a:tc>
                  <a:txBody>
                    <a:bodyPr/>
                    <a:lstStyle/>
                    <a:p>
                      <a:pPr marL="342900" marR="0" lvl="0" indent="-342900">
                        <a:lnSpc>
                          <a:spcPct val="107000"/>
                        </a:lnSpc>
                        <a:spcBef>
                          <a:spcPts val="0"/>
                        </a:spcBef>
                        <a:spcAft>
                          <a:spcPts val="0"/>
                        </a:spcAft>
                        <a:buFont typeface="Symbol"/>
                        <a:buChar char=""/>
                      </a:pPr>
                      <a:r>
                        <a:rPr lang="en-US" sz="1700" dirty="0">
                          <a:effectLst/>
                          <a:latin typeface="+mj-lt"/>
                        </a:rPr>
                        <a:t>Increased risk of cancer (acute myelogenous leukemia)</a:t>
                      </a:r>
                    </a:p>
                    <a:p>
                      <a:pPr marL="342900" marR="0" lvl="0" indent="-342900">
                        <a:lnSpc>
                          <a:spcPct val="107000"/>
                        </a:lnSpc>
                        <a:spcBef>
                          <a:spcPts val="0"/>
                        </a:spcBef>
                        <a:spcAft>
                          <a:spcPts val="0"/>
                        </a:spcAft>
                        <a:buFont typeface="Symbol"/>
                        <a:buChar char=""/>
                      </a:pPr>
                      <a:r>
                        <a:rPr lang="en-US" sz="1700" dirty="0">
                          <a:effectLst/>
                          <a:latin typeface="+mj-lt"/>
                        </a:rPr>
                        <a:t>Anemia, immune system problems</a:t>
                      </a:r>
                      <a:r>
                        <a:rPr lang="en-US" sz="1600" dirty="0">
                          <a:effectLst/>
                          <a:latin typeface="+mj-lt"/>
                        </a:rPr>
                        <a:t> </a:t>
                      </a:r>
                      <a:endParaRPr lang="en-US" sz="1600" dirty="0">
                        <a:effectLst/>
                        <a:latin typeface="+mj-lt"/>
                        <a:ea typeface="Calibri"/>
                        <a:cs typeface="Times New Roman"/>
                      </a:endParaRPr>
                    </a:p>
                  </a:txBody>
                  <a:tcPr marL="41000" marR="41000" marT="0" marB="0"/>
                </a:tc>
                <a:extLst>
                  <a:ext uri="{0D108BD9-81ED-4DB2-BD59-A6C34878D82A}">
                    <a16:rowId xmlns:a16="http://schemas.microsoft.com/office/drawing/2014/main" val="10002"/>
                  </a:ext>
                </a:extLst>
              </a:tr>
              <a:tr h="540000">
                <a:tc>
                  <a:txBody>
                    <a:bodyPr/>
                    <a:lstStyle/>
                    <a:p>
                      <a:pPr marL="0" marR="0" algn="ctr">
                        <a:lnSpc>
                          <a:spcPct val="107000"/>
                        </a:lnSpc>
                        <a:spcBef>
                          <a:spcPts val="0"/>
                        </a:spcBef>
                        <a:spcAft>
                          <a:spcPts val="0"/>
                        </a:spcAft>
                      </a:pPr>
                      <a:r>
                        <a:rPr lang="en-US" sz="2400" b="0" dirty="0">
                          <a:effectLst/>
                        </a:rPr>
                        <a:t>1,3-Butadiene</a:t>
                      </a:r>
                      <a:endParaRPr lang="en-US" sz="1000" b="0" dirty="0">
                        <a:effectLst/>
                        <a:latin typeface="Calibri"/>
                        <a:ea typeface="Calibri"/>
                        <a:cs typeface="Times New Roman"/>
                      </a:endParaRPr>
                    </a:p>
                  </a:txBody>
                  <a:tcPr marL="41000" marR="41000" marT="0" marB="0" anchor="ctr"/>
                </a:tc>
                <a:tc>
                  <a:txBody>
                    <a:bodyPr/>
                    <a:lstStyle/>
                    <a:p>
                      <a:pPr marL="342900" marR="0" lvl="0" indent="-342900">
                        <a:lnSpc>
                          <a:spcPct val="107000"/>
                        </a:lnSpc>
                        <a:spcBef>
                          <a:spcPts val="0"/>
                        </a:spcBef>
                        <a:spcAft>
                          <a:spcPts val="0"/>
                        </a:spcAft>
                        <a:buFont typeface="Symbol"/>
                        <a:buChar char=""/>
                      </a:pPr>
                      <a:r>
                        <a:rPr lang="en-US" sz="1700" dirty="0">
                          <a:effectLst/>
                          <a:latin typeface="+mj-lt"/>
                        </a:rPr>
                        <a:t>Increased risk of cancer (stomach, blood, and lymphatic system) </a:t>
                      </a:r>
                      <a:endParaRPr lang="en-US" sz="1700" dirty="0">
                        <a:effectLst/>
                        <a:latin typeface="+mj-lt"/>
                        <a:ea typeface="Calibri"/>
                        <a:cs typeface="Times New Roman"/>
                      </a:endParaRPr>
                    </a:p>
                  </a:txBody>
                  <a:tcPr marL="41000" marR="41000" marT="0" marB="0"/>
                </a:tc>
                <a:extLst>
                  <a:ext uri="{0D108BD9-81ED-4DB2-BD59-A6C34878D82A}">
                    <a16:rowId xmlns:a16="http://schemas.microsoft.com/office/drawing/2014/main" val="10003"/>
                  </a:ext>
                </a:extLst>
              </a:tr>
              <a:tr h="1314073">
                <a:tc>
                  <a:txBody>
                    <a:bodyPr/>
                    <a:lstStyle/>
                    <a:p>
                      <a:pPr marL="0" marR="0" algn="ctr">
                        <a:lnSpc>
                          <a:spcPct val="107000"/>
                        </a:lnSpc>
                        <a:spcBef>
                          <a:spcPts val="0"/>
                        </a:spcBef>
                        <a:spcAft>
                          <a:spcPts val="0"/>
                        </a:spcAft>
                      </a:pPr>
                      <a:r>
                        <a:rPr lang="en-US" sz="2400" b="0" dirty="0">
                          <a:effectLst/>
                        </a:rPr>
                        <a:t>Arsenic</a:t>
                      </a:r>
                      <a:endParaRPr lang="en-US" sz="1000" b="0" dirty="0">
                        <a:effectLst/>
                        <a:latin typeface="Calibri"/>
                        <a:ea typeface="Calibri"/>
                        <a:cs typeface="Times New Roman"/>
                      </a:endParaRPr>
                    </a:p>
                  </a:txBody>
                  <a:tcPr marL="41000" marR="41000" marT="0" marB="0" anchor="ctr"/>
                </a:tc>
                <a:tc>
                  <a:txBody>
                    <a:bodyPr/>
                    <a:lstStyle/>
                    <a:p>
                      <a:pPr marL="342900" marR="0" lvl="0" indent="-342900">
                        <a:lnSpc>
                          <a:spcPct val="107000"/>
                        </a:lnSpc>
                        <a:spcBef>
                          <a:spcPts val="0"/>
                        </a:spcBef>
                        <a:spcAft>
                          <a:spcPts val="0"/>
                        </a:spcAft>
                        <a:buFont typeface="Symbol"/>
                        <a:buChar char=""/>
                      </a:pPr>
                      <a:r>
                        <a:rPr lang="en-US" sz="1700" dirty="0">
                          <a:effectLst/>
                          <a:latin typeface="+mj-lt"/>
                        </a:rPr>
                        <a:t>Increased risk of cancer (liver, bladder, lungs, and skin/soft</a:t>
                      </a:r>
                    </a:p>
                    <a:p>
                      <a:pPr marL="342900" marR="0" lvl="0" indent="-342900">
                        <a:lnSpc>
                          <a:spcPct val="107000"/>
                        </a:lnSpc>
                        <a:spcBef>
                          <a:spcPts val="0"/>
                        </a:spcBef>
                        <a:spcAft>
                          <a:spcPts val="0"/>
                        </a:spcAft>
                        <a:buFont typeface="Symbol"/>
                        <a:buChar char=""/>
                      </a:pPr>
                      <a:r>
                        <a:rPr lang="en-US" sz="1700" dirty="0">
                          <a:effectLst/>
                          <a:latin typeface="+mj-lt"/>
                        </a:rPr>
                        <a:t> tissue)</a:t>
                      </a:r>
                    </a:p>
                    <a:p>
                      <a:pPr marL="342900" marR="0" lvl="0" indent="-342900">
                        <a:lnSpc>
                          <a:spcPct val="107000"/>
                        </a:lnSpc>
                        <a:spcBef>
                          <a:spcPts val="0"/>
                        </a:spcBef>
                        <a:spcAft>
                          <a:spcPts val="0"/>
                        </a:spcAft>
                        <a:buFont typeface="Symbol"/>
                        <a:buChar char=""/>
                      </a:pPr>
                      <a:r>
                        <a:rPr lang="en-US" sz="1700" dirty="0">
                          <a:effectLst/>
                          <a:latin typeface="+mj-lt"/>
                        </a:rPr>
                        <a:t>Skin discoloration</a:t>
                      </a:r>
                    </a:p>
                    <a:p>
                      <a:pPr marL="342900" marR="0" lvl="0" indent="-342900">
                        <a:lnSpc>
                          <a:spcPct val="107000"/>
                        </a:lnSpc>
                        <a:spcBef>
                          <a:spcPts val="0"/>
                        </a:spcBef>
                        <a:spcAft>
                          <a:spcPts val="0"/>
                        </a:spcAft>
                        <a:buFont typeface="Symbol"/>
                        <a:buChar char=""/>
                      </a:pPr>
                      <a:r>
                        <a:rPr lang="en-US" sz="1700" dirty="0">
                          <a:effectLst/>
                          <a:latin typeface="+mj-lt"/>
                        </a:rPr>
                        <a:t>Lower life expectancy </a:t>
                      </a:r>
                      <a:endParaRPr lang="en-US" sz="1700" dirty="0">
                        <a:effectLst/>
                        <a:latin typeface="+mj-lt"/>
                        <a:ea typeface="Calibri"/>
                        <a:cs typeface="Times New Roman"/>
                      </a:endParaRPr>
                    </a:p>
                  </a:txBody>
                  <a:tcPr marL="41000" marR="41000" marT="0" marB="0"/>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5FD889E0-CAB2-4699-909D-B9A88D47ACBE}" type="slidenum">
              <a:rPr lang="en-US" smtClean="0">
                <a:solidFill>
                  <a:prstClr val="black">
                    <a:lumMod val="85000"/>
                    <a:lumOff val="15000"/>
                  </a:prstClr>
                </a:solidFill>
              </a:rPr>
              <a:pPr/>
              <a:t>22</a:t>
            </a:fld>
            <a:endParaRPr lang="en-US" dirty="0">
              <a:solidFill>
                <a:prstClr val="black">
                  <a:lumMod val="85000"/>
                  <a:lumOff val="15000"/>
                </a:prstClr>
              </a:solidFill>
            </a:endParaRPr>
          </a:p>
        </p:txBody>
      </p:sp>
    </p:spTree>
    <p:extLst>
      <p:ext uri="{BB962C8B-B14F-4D97-AF65-F5344CB8AC3E}">
        <p14:creationId xmlns:p14="http://schemas.microsoft.com/office/powerpoint/2010/main" val="1002556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7042" y="922111"/>
            <a:ext cx="8344905" cy="1017048"/>
          </a:xfrm>
        </p:spPr>
        <p:txBody>
          <a:bodyPr lIns="274320" tIns="0" rIns="274320" bIns="182880">
            <a:noAutofit/>
          </a:bodyPr>
          <a:lstStyle/>
          <a:p>
            <a:pPr algn="ctr"/>
            <a:r>
              <a:rPr lang="en-US" sz="2600" b="0">
                <a:latin typeface="Corbel" panose="020B0503020204020204" pitchFamily="34" charset="0"/>
              </a:rPr>
              <a:t>What did the County &amp; community partnership achieve?</a:t>
            </a:r>
            <a:endParaRPr lang="en-US" sz="2600" b="0" dirty="0">
              <a:latin typeface="Corbel" panose="020B0503020204020204" pitchFamily="34" charset="0"/>
            </a:endParaRPr>
          </a:p>
        </p:txBody>
      </p:sp>
      <p:sp>
        <p:nvSpPr>
          <p:cNvPr id="3" name="Content Placeholder 2"/>
          <p:cNvSpPr>
            <a:spLocks noGrp="1"/>
          </p:cNvSpPr>
          <p:nvPr>
            <p:ph idx="1"/>
          </p:nvPr>
        </p:nvSpPr>
        <p:spPr>
          <a:xfrm>
            <a:off x="337904" y="2124215"/>
            <a:ext cx="8634646" cy="4461641"/>
          </a:xfrm>
        </p:spPr>
        <p:txBody>
          <a:bodyPr/>
          <a:lstStyle/>
          <a:p>
            <a:pPr>
              <a:spcBef>
                <a:spcPts val="0"/>
              </a:spcBef>
              <a:buFont typeface="Wingdings" panose="05000000000000000000" pitchFamily="2" charset="2"/>
              <a:buChar char="§"/>
            </a:pPr>
            <a:r>
              <a:rPr lang="en-US" sz="2000" dirty="0">
                <a:latin typeface="Corbel" panose="020B0503020204020204" pitchFamily="34" charset="0"/>
              </a:rPr>
              <a:t>The health </a:t>
            </a:r>
            <a:r>
              <a:rPr lang="en-US" sz="2000">
                <a:latin typeface="Corbel" panose="020B0503020204020204" pitchFamily="34" charset="0"/>
              </a:rPr>
              <a:t>threat of Exide’s </a:t>
            </a:r>
            <a:r>
              <a:rPr lang="en-US" sz="2000" dirty="0">
                <a:latin typeface="Corbel" panose="020B0503020204020204" pitchFamily="34" charset="0"/>
              </a:rPr>
              <a:t>continued operation came to light. </a:t>
            </a:r>
          </a:p>
          <a:p>
            <a:pPr>
              <a:spcBef>
                <a:spcPts val="0"/>
              </a:spcBef>
              <a:buFont typeface="Wingdings" panose="05000000000000000000" pitchFamily="2" charset="2"/>
              <a:buChar char="§"/>
            </a:pPr>
            <a:endParaRPr lang="en-US" sz="2000">
              <a:latin typeface="Corbel" panose="020B0503020204020204" pitchFamily="34" charset="0"/>
            </a:endParaRPr>
          </a:p>
          <a:p>
            <a:pPr>
              <a:spcBef>
                <a:spcPts val="0"/>
              </a:spcBef>
              <a:buFont typeface="Wingdings" panose="05000000000000000000" pitchFamily="2" charset="2"/>
              <a:buChar char="§"/>
            </a:pPr>
            <a:r>
              <a:rPr lang="en-US" sz="2000">
                <a:latin typeface="Corbel" panose="020B0503020204020204" pitchFamily="34" charset="0"/>
              </a:rPr>
              <a:t>Exide’s closure secured </a:t>
            </a:r>
            <a:r>
              <a:rPr lang="en-US" sz="2000" dirty="0">
                <a:latin typeface="Corbel" panose="020B0503020204020204" pitchFamily="34" charset="0"/>
              </a:rPr>
              <a:t>by </a:t>
            </a:r>
            <a:r>
              <a:rPr lang="en-US" sz="2000">
                <a:latin typeface="Corbel" panose="020B0503020204020204" pitchFamily="34" charset="0"/>
              </a:rPr>
              <a:t>federal prosecutors.</a:t>
            </a:r>
          </a:p>
          <a:p>
            <a:pPr>
              <a:spcBef>
                <a:spcPts val="0"/>
              </a:spcBef>
              <a:buFont typeface="Wingdings" panose="05000000000000000000" pitchFamily="2" charset="2"/>
              <a:buChar char="§"/>
            </a:pPr>
            <a:endParaRPr lang="en-US" sz="2000">
              <a:latin typeface="Corbel" panose="020B0503020204020204" pitchFamily="34" charset="0"/>
            </a:endParaRPr>
          </a:p>
          <a:p>
            <a:pPr>
              <a:spcBef>
                <a:spcPts val="0"/>
              </a:spcBef>
              <a:buFont typeface="Wingdings" panose="05000000000000000000" pitchFamily="2" charset="2"/>
              <a:buChar char="§"/>
            </a:pPr>
            <a:r>
              <a:rPr lang="en-US" sz="2000">
                <a:latin typeface="Corbel" panose="020B0503020204020204" pitchFamily="34" charset="0"/>
              </a:rPr>
              <a:t>State priority for cleanup moved from Exide </a:t>
            </a:r>
            <a:r>
              <a:rPr lang="en-US" sz="2000" u="sng">
                <a:latin typeface="Corbel" panose="020B0503020204020204" pitchFamily="34" charset="0"/>
              </a:rPr>
              <a:t>facility</a:t>
            </a:r>
            <a:r>
              <a:rPr lang="en-US" sz="2000">
                <a:latin typeface="Corbel" panose="020B0503020204020204" pitchFamily="34" charset="0"/>
              </a:rPr>
              <a:t> to residential </a:t>
            </a:r>
            <a:r>
              <a:rPr lang="en-US" sz="2000" u="sng">
                <a:latin typeface="Corbel" panose="020B0503020204020204" pitchFamily="34" charset="0"/>
              </a:rPr>
              <a:t>community</a:t>
            </a:r>
            <a:r>
              <a:rPr lang="en-US" sz="2000">
                <a:latin typeface="Corbel" panose="020B0503020204020204" pitchFamily="34" charset="0"/>
              </a:rPr>
              <a:t>. </a:t>
            </a:r>
          </a:p>
          <a:p>
            <a:pPr>
              <a:spcBef>
                <a:spcPts val="0"/>
              </a:spcBef>
              <a:buFont typeface="Wingdings" panose="05000000000000000000" pitchFamily="2" charset="2"/>
              <a:buChar char="§"/>
            </a:pPr>
            <a:endParaRPr lang="en-US" sz="2000">
              <a:latin typeface="Corbel" panose="020B0503020204020204" pitchFamily="34" charset="0"/>
            </a:endParaRPr>
          </a:p>
          <a:p>
            <a:pPr>
              <a:spcBef>
                <a:spcPts val="0"/>
              </a:spcBef>
              <a:buFont typeface="Wingdings" panose="05000000000000000000" pitchFamily="2" charset="2"/>
              <a:buChar char="§"/>
            </a:pPr>
            <a:r>
              <a:rPr lang="en-US" sz="2000">
                <a:latin typeface="Corbel" panose="020B0503020204020204" pitchFamily="34" charset="0"/>
              </a:rPr>
              <a:t>Over </a:t>
            </a:r>
            <a:r>
              <a:rPr lang="en-US" sz="2000" dirty="0">
                <a:latin typeface="Corbel" panose="020B0503020204020204" pitchFamily="34" charset="0"/>
              </a:rPr>
              <a:t>$190 million in State funds </a:t>
            </a:r>
            <a:r>
              <a:rPr lang="en-US" sz="2000">
                <a:latin typeface="Corbel" panose="020B0503020204020204" pitchFamily="34" charset="0"/>
              </a:rPr>
              <a:t>allocated for residential cleanup.</a:t>
            </a:r>
            <a:endParaRPr lang="en-US" sz="2000" dirty="0">
              <a:latin typeface="Corbel" panose="020B0503020204020204" pitchFamily="34" charset="0"/>
            </a:endParaRPr>
          </a:p>
          <a:p>
            <a:pPr>
              <a:spcBef>
                <a:spcPts val="0"/>
              </a:spcBef>
              <a:buFont typeface="Wingdings" panose="05000000000000000000" pitchFamily="2" charset="2"/>
              <a:buChar char="§"/>
            </a:pPr>
            <a:endParaRPr lang="en-US" sz="2000">
              <a:latin typeface="Corbel" panose="020B0503020204020204" pitchFamily="34" charset="0"/>
            </a:endParaRPr>
          </a:p>
          <a:p>
            <a:pPr>
              <a:spcBef>
                <a:spcPts val="0"/>
              </a:spcBef>
              <a:buFont typeface="Wingdings" panose="05000000000000000000" pitchFamily="2" charset="2"/>
              <a:buChar char="§"/>
            </a:pPr>
            <a:r>
              <a:rPr lang="en-US" sz="2000">
                <a:latin typeface="Corbel" panose="020B0503020204020204" pitchFamily="34" charset="0"/>
              </a:rPr>
              <a:t>State adopted “</a:t>
            </a:r>
            <a:r>
              <a:rPr lang="en-US" sz="2000" dirty="0">
                <a:latin typeface="Corbel" panose="020B0503020204020204" pitchFamily="34" charset="0"/>
              </a:rPr>
              <a:t>rapid field testing</a:t>
            </a:r>
            <a:r>
              <a:rPr lang="en-US" sz="2000">
                <a:latin typeface="Corbel" panose="020B0503020204020204" pitchFamily="34" charset="0"/>
              </a:rPr>
              <a:t>” as methods </a:t>
            </a:r>
            <a:r>
              <a:rPr lang="en-US" sz="2000" dirty="0">
                <a:latin typeface="Corbel" panose="020B0503020204020204" pitchFamily="34" charset="0"/>
              </a:rPr>
              <a:t>to </a:t>
            </a:r>
            <a:r>
              <a:rPr lang="en-US" sz="2000">
                <a:latin typeface="Corbel" panose="020B0503020204020204" pitchFamily="34" charset="0"/>
              </a:rPr>
              <a:t>expedite soil testing.</a:t>
            </a:r>
          </a:p>
          <a:p>
            <a:pPr>
              <a:spcBef>
                <a:spcPts val="0"/>
              </a:spcBef>
              <a:buFont typeface="Wingdings" panose="05000000000000000000" pitchFamily="2" charset="2"/>
              <a:buChar char="§"/>
            </a:pPr>
            <a:endParaRPr lang="en-US" sz="2000">
              <a:latin typeface="Corbel" panose="020B0503020204020204" pitchFamily="34" charset="0"/>
            </a:endParaRPr>
          </a:p>
          <a:p>
            <a:pPr>
              <a:spcBef>
                <a:spcPts val="0"/>
              </a:spcBef>
              <a:buFont typeface="Wingdings" panose="05000000000000000000" pitchFamily="2" charset="2"/>
              <a:buChar char="§"/>
            </a:pPr>
            <a:r>
              <a:rPr lang="en-US" sz="2000">
                <a:latin typeface="Corbel" panose="020B0503020204020204" pitchFamily="34" charset="0"/>
              </a:rPr>
              <a:t>Massive </a:t>
            </a:r>
            <a:r>
              <a:rPr lang="en-US" sz="2000" dirty="0">
                <a:latin typeface="Corbel" panose="020B0503020204020204" pitchFamily="34" charset="0"/>
              </a:rPr>
              <a:t>community outreach </a:t>
            </a:r>
            <a:r>
              <a:rPr lang="en-US" sz="2000">
                <a:latin typeface="Corbel" panose="020B0503020204020204" pitchFamily="34" charset="0"/>
              </a:rPr>
              <a:t>to impacted residents of 21,000 homes. </a:t>
            </a:r>
          </a:p>
          <a:p>
            <a:pPr>
              <a:spcBef>
                <a:spcPts val="0"/>
              </a:spcBef>
              <a:buFont typeface="Wingdings" panose="05000000000000000000" pitchFamily="2" charset="2"/>
              <a:buChar char="§"/>
            </a:pPr>
            <a:endParaRPr lang="en-US" sz="2000">
              <a:latin typeface="Corbel" panose="020B0503020204020204" pitchFamily="34" charset="0"/>
            </a:endParaRPr>
          </a:p>
          <a:p>
            <a:pPr>
              <a:spcBef>
                <a:spcPts val="0"/>
              </a:spcBef>
              <a:buFont typeface="Wingdings" panose="05000000000000000000" pitchFamily="2" charset="2"/>
              <a:buChar char="§"/>
            </a:pPr>
            <a:r>
              <a:rPr lang="en-US" sz="2000">
                <a:latin typeface="Corbel" panose="020B0503020204020204" pitchFamily="34" charset="0"/>
              </a:rPr>
              <a:t>DTSC mandated </a:t>
            </a:r>
            <a:r>
              <a:rPr lang="en-US" sz="2000" dirty="0">
                <a:latin typeface="Corbel" panose="020B0503020204020204" pitchFamily="34" charset="0"/>
              </a:rPr>
              <a:t>by Legislature to include cleanup of </a:t>
            </a:r>
            <a:r>
              <a:rPr lang="en-US" sz="2000">
                <a:latin typeface="Corbel" panose="020B0503020204020204" pitchFamily="34" charset="0"/>
              </a:rPr>
              <a:t>“parkways.”</a:t>
            </a:r>
            <a:endParaRPr lang="en-US" sz="2000" dirty="0">
              <a:latin typeface="Corbel" panose="020B0503020204020204" pitchFamily="34" charset="0"/>
            </a:endParaRPr>
          </a:p>
        </p:txBody>
      </p:sp>
    </p:spTree>
    <p:extLst>
      <p:ext uri="{BB962C8B-B14F-4D97-AF65-F5344CB8AC3E}">
        <p14:creationId xmlns:p14="http://schemas.microsoft.com/office/powerpoint/2010/main" val="2059846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5406" y="788156"/>
            <a:ext cx="7604151" cy="984452"/>
          </a:xfrm>
        </p:spPr>
        <p:txBody>
          <a:bodyPr lIns="182880" tIns="0" rIns="182880" bIns="91440"/>
          <a:lstStyle/>
          <a:p>
            <a:r>
              <a:rPr lang="en-US" sz="3000" b="0">
                <a:latin typeface="Corbel" panose="020B0503020204020204" pitchFamily="34" charset="0"/>
              </a:rPr>
              <a:t>Lessons learned in the Exide matter</a:t>
            </a:r>
            <a:br>
              <a:rPr lang="en-US" sz="3200" b="0">
                <a:latin typeface="Corbel" panose="020B0503020204020204" pitchFamily="34" charset="0"/>
              </a:rPr>
            </a:br>
            <a:r>
              <a:rPr lang="en-US" sz="1800" b="0" i="1">
                <a:latin typeface="Corbel" panose="020B0503020204020204" pitchFamily="34" charset="0"/>
              </a:rPr>
              <a:t>Local public health officials have an essential role in. . . . .  </a:t>
            </a:r>
            <a:endParaRPr lang="en-US" sz="1800" b="0" i="1" dirty="0">
              <a:solidFill>
                <a:srgbClr val="FF0000"/>
              </a:solidFill>
              <a:latin typeface="Corbel" panose="020B0503020204020204" pitchFamily="34" charset="0"/>
            </a:endParaRPr>
          </a:p>
        </p:txBody>
      </p:sp>
      <p:sp>
        <p:nvSpPr>
          <p:cNvPr id="6" name="Content Placeholder 5"/>
          <p:cNvSpPr>
            <a:spLocks noGrp="1"/>
          </p:cNvSpPr>
          <p:nvPr>
            <p:ph idx="1"/>
          </p:nvPr>
        </p:nvSpPr>
        <p:spPr>
          <a:xfrm>
            <a:off x="463504" y="1868039"/>
            <a:ext cx="4348833" cy="4552646"/>
          </a:xfrm>
        </p:spPr>
        <p:txBody>
          <a:bodyPr/>
          <a:lstStyle/>
          <a:p>
            <a:pPr marL="0" indent="0">
              <a:spcBef>
                <a:spcPts val="600"/>
              </a:spcBef>
              <a:spcAft>
                <a:spcPts val="600"/>
              </a:spcAft>
              <a:buClrTx/>
              <a:buNone/>
              <a:defRPr/>
            </a:pPr>
            <a:endParaRPr lang="en-US" sz="1000" dirty="0"/>
          </a:p>
          <a:p>
            <a:pPr marL="0" indent="0">
              <a:buNone/>
            </a:pPr>
            <a:endParaRPr lang="en-US" sz="1800" b="1" dirty="0"/>
          </a:p>
        </p:txBody>
      </p:sp>
      <p:sp>
        <p:nvSpPr>
          <p:cNvPr id="7" name="TextBox 6"/>
          <p:cNvSpPr txBox="1"/>
          <p:nvPr/>
        </p:nvSpPr>
        <p:spPr>
          <a:xfrm>
            <a:off x="195407" y="1772608"/>
            <a:ext cx="5424344" cy="2492990"/>
          </a:xfrm>
          <a:prstGeom prst="rect">
            <a:avLst/>
          </a:prstGeom>
          <a:noFill/>
        </p:spPr>
        <p:txBody>
          <a:bodyPr wrap="square" rtlCol="0">
            <a:spAutoFit/>
          </a:bodyPr>
          <a:lstStyle/>
          <a:p>
            <a:pPr marL="342900" lvl="1" indent="-342900">
              <a:spcBef>
                <a:spcPts val="1200"/>
              </a:spcBef>
              <a:buFont typeface="Wingdings" panose="05000000000000000000" pitchFamily="2" charset="2"/>
              <a:buChar char="§"/>
            </a:pPr>
            <a:r>
              <a:rPr lang="en-US" sz="1700">
                <a:latin typeface="Corbel" panose="020B0503020204020204" pitchFamily="34" charset="0"/>
              </a:rPr>
              <a:t>pressing for rapid action to abate environmental health threats that could otherwise persist indefinately;</a:t>
            </a:r>
          </a:p>
          <a:p>
            <a:pPr marL="342900" lvl="1" indent="-342900">
              <a:spcBef>
                <a:spcPts val="1200"/>
              </a:spcBef>
              <a:buFont typeface="Wingdings" panose="05000000000000000000" pitchFamily="2" charset="2"/>
              <a:buChar char="§"/>
            </a:pPr>
            <a:r>
              <a:rPr lang="en-US" sz="1700">
                <a:solidFill>
                  <a:prstClr val="black"/>
                </a:solidFill>
                <a:latin typeface="Corbel" panose="020B0503020204020204" pitchFamily="34" charset="0"/>
              </a:rPr>
              <a:t>working with State regulators to ensure decisions are health-protective; </a:t>
            </a:r>
            <a:r>
              <a:rPr lang="en-US" sz="1700">
                <a:latin typeface="Corbel" panose="020B0503020204020204" pitchFamily="34" charset="0"/>
              </a:rPr>
              <a:t>intervening as necessary to protect health;</a:t>
            </a:r>
          </a:p>
          <a:p>
            <a:pPr marL="342900" lvl="1" indent="-342900">
              <a:spcBef>
                <a:spcPts val="1200"/>
              </a:spcBef>
              <a:buFont typeface="Wingdings" panose="05000000000000000000" pitchFamily="2" charset="2"/>
              <a:buChar char="§"/>
            </a:pPr>
            <a:r>
              <a:rPr lang="en-US" sz="1700">
                <a:latin typeface="Corbel" panose="020B0503020204020204" pitchFamily="34" charset="0"/>
              </a:rPr>
              <a:t>providing the community with reliable information on hazards and health-protective measures;</a:t>
            </a:r>
          </a:p>
        </p:txBody>
      </p:sp>
      <p:pic>
        <p:nvPicPr>
          <p:cNvPr id="1026" name="Picture 2" descr="Community Health Outreach"/>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07545" y="1772608"/>
            <a:ext cx="3511657" cy="21006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5408" y="4291981"/>
            <a:ext cx="8823796" cy="1708160"/>
          </a:xfrm>
          <a:prstGeom prst="rect">
            <a:avLst/>
          </a:prstGeom>
          <a:noFill/>
        </p:spPr>
        <p:txBody>
          <a:bodyPr wrap="square" rtlCol="0">
            <a:spAutoFit/>
          </a:bodyPr>
          <a:lstStyle/>
          <a:p>
            <a:pPr marL="342900" lvl="1" indent="-342900">
              <a:spcBef>
                <a:spcPts val="1200"/>
              </a:spcBef>
              <a:buFont typeface="Wingdings" panose="05000000000000000000" pitchFamily="2" charset="2"/>
              <a:buChar char="§"/>
            </a:pPr>
            <a:r>
              <a:rPr lang="en-US" sz="1700">
                <a:solidFill>
                  <a:prstClr val="black"/>
                </a:solidFill>
                <a:latin typeface="Corbel" panose="020B0503020204020204" pitchFamily="34" charset="0"/>
              </a:rPr>
              <a:t>promoting State and local policies to prevent new health threats and support mitigation of existing ones;  </a:t>
            </a:r>
          </a:p>
          <a:p>
            <a:pPr marL="342900" lvl="1" indent="-342900">
              <a:spcBef>
                <a:spcPts val="1200"/>
              </a:spcBef>
              <a:buFont typeface="Wingdings" panose="05000000000000000000" pitchFamily="2" charset="2"/>
              <a:buChar char="§"/>
            </a:pPr>
            <a:r>
              <a:rPr lang="en-US" sz="1700">
                <a:latin typeface="Corbel" panose="020B0503020204020204" pitchFamily="34" charset="0"/>
              </a:rPr>
              <a:t>monitoring environmental conditions and health status to identify emerging threats;</a:t>
            </a:r>
            <a:endParaRPr lang="en-US" sz="1700">
              <a:solidFill>
                <a:prstClr val="black"/>
              </a:solidFill>
              <a:latin typeface="Corbel" panose="020B0503020204020204" pitchFamily="34" charset="0"/>
            </a:endParaRPr>
          </a:p>
          <a:p>
            <a:pPr marL="342900" lvl="1" indent="-342900">
              <a:spcBef>
                <a:spcPts val="1200"/>
              </a:spcBef>
              <a:buFont typeface="Wingdings" panose="05000000000000000000" pitchFamily="2" charset="2"/>
              <a:buChar char="§"/>
            </a:pPr>
            <a:r>
              <a:rPr lang="en-US" sz="1700">
                <a:solidFill>
                  <a:prstClr val="black"/>
                </a:solidFill>
                <a:latin typeface="Corbel" panose="020B0503020204020204" pitchFamily="34" charset="0"/>
              </a:rPr>
              <a:t>partnering with communities to ensure their best interests are served, especially in disadvantaged communities where needs are greatest. </a:t>
            </a:r>
            <a:endParaRPr lang="en-US" sz="1700" dirty="0">
              <a:solidFill>
                <a:prstClr val="black"/>
              </a:solidFill>
              <a:latin typeface="Corbel" panose="020B0503020204020204" pitchFamily="34" charset="0"/>
            </a:endParaRPr>
          </a:p>
        </p:txBody>
      </p:sp>
      <p:sp>
        <p:nvSpPr>
          <p:cNvPr id="9" name="TextBox 8"/>
          <p:cNvSpPr txBox="1"/>
          <p:nvPr/>
        </p:nvSpPr>
        <p:spPr>
          <a:xfrm>
            <a:off x="195406" y="6193268"/>
            <a:ext cx="8773923" cy="400110"/>
          </a:xfrm>
          <a:prstGeom prst="rect">
            <a:avLst/>
          </a:prstGeom>
          <a:noFill/>
        </p:spPr>
        <p:txBody>
          <a:bodyPr wrap="square" rtlCol="0">
            <a:spAutoFit/>
          </a:bodyPr>
          <a:lstStyle/>
          <a:p>
            <a:pPr algn="ctr"/>
            <a:r>
              <a:rPr lang="en-US" sz="2000" i="1">
                <a:solidFill>
                  <a:schemeClr val="tx2">
                    <a:lumMod val="75000"/>
                  </a:schemeClr>
                </a:solidFill>
                <a:latin typeface="Corbel" panose="020B0503020204020204" pitchFamily="34" charset="0"/>
              </a:rPr>
              <a:t>What more could LHOs do to mitigate and prevent health threats?</a:t>
            </a:r>
          </a:p>
        </p:txBody>
      </p:sp>
    </p:spTree>
    <p:extLst>
      <p:ext uri="{BB962C8B-B14F-4D97-AF65-F5344CB8AC3E}">
        <p14:creationId xmlns:p14="http://schemas.microsoft.com/office/powerpoint/2010/main" val="2037872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54254" y="2204848"/>
            <a:ext cx="8061121" cy="1590445"/>
          </a:xfrm>
        </p:spPr>
        <p:txBody>
          <a:bodyPr/>
          <a:lstStyle/>
          <a:p>
            <a:pPr algn="ctr">
              <a:lnSpc>
                <a:spcPct val="100000"/>
              </a:lnSpc>
            </a:pPr>
            <a:r>
              <a:rPr lang="en-US" sz="2400" b="0">
                <a:latin typeface="Corbel" panose="020B0503020204020204" pitchFamily="34" charset="0"/>
              </a:rPr>
              <a:t>Part 2 of 3</a:t>
            </a:r>
            <a:br>
              <a:rPr lang="en-US" sz="2400" b="0">
                <a:latin typeface="Corbel" panose="020B0503020204020204" pitchFamily="34" charset="0"/>
              </a:rPr>
            </a:br>
            <a:r>
              <a:rPr lang="en-US" sz="2400" b="0">
                <a:latin typeface="Corbel" panose="020B0503020204020204" pitchFamily="34" charset="0"/>
              </a:rPr>
              <a:t>  </a:t>
            </a:r>
            <a:br>
              <a:rPr lang="en-US" sz="2400" b="0">
                <a:latin typeface="Corbel" panose="020B0503020204020204" pitchFamily="34" charset="0"/>
              </a:rPr>
            </a:br>
            <a:r>
              <a:rPr lang="en-US" sz="2400" b="0">
                <a:latin typeface="Corbel" panose="020B0503020204020204" pitchFamily="34" charset="0"/>
              </a:rPr>
              <a:t>Environmental Justice: Public Health Implications</a:t>
            </a:r>
            <a:endParaRPr lang="en-US" sz="2400" b="0" dirty="0">
              <a:latin typeface="Corbel" panose="020B0503020204020204" pitchFamily="34" charset="0"/>
            </a:endParaRPr>
          </a:p>
        </p:txBody>
      </p:sp>
    </p:spTree>
    <p:extLst>
      <p:ext uri="{BB962C8B-B14F-4D97-AF65-F5344CB8AC3E}">
        <p14:creationId xmlns:p14="http://schemas.microsoft.com/office/powerpoint/2010/main" val="3628892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74" y="885824"/>
            <a:ext cx="8229600" cy="638175"/>
          </a:xfrm>
        </p:spPr>
        <p:txBody>
          <a:bodyPr>
            <a:normAutofit/>
          </a:bodyPr>
          <a:lstStyle/>
          <a:p>
            <a:r>
              <a:rPr lang="en-US" sz="3200" b="0">
                <a:latin typeface="Corbel" panose="020B0503020204020204" pitchFamily="34" charset="0"/>
              </a:rPr>
              <a:t>What </a:t>
            </a:r>
            <a:r>
              <a:rPr lang="en-US" sz="3200" b="0" dirty="0">
                <a:latin typeface="Corbel" panose="020B0503020204020204" pitchFamily="34" charset="0"/>
              </a:rPr>
              <a:t>is Environmental Justice?</a:t>
            </a:r>
          </a:p>
        </p:txBody>
      </p:sp>
      <p:sp>
        <p:nvSpPr>
          <p:cNvPr id="3" name="Content Placeholder 2"/>
          <p:cNvSpPr>
            <a:spLocks noGrp="1"/>
          </p:cNvSpPr>
          <p:nvPr>
            <p:ph idx="1"/>
          </p:nvPr>
        </p:nvSpPr>
        <p:spPr>
          <a:xfrm>
            <a:off x="350874" y="1523999"/>
            <a:ext cx="8229600" cy="5385680"/>
          </a:xfrm>
        </p:spPr>
        <p:txBody>
          <a:bodyPr/>
          <a:lstStyle/>
          <a:p>
            <a:pPr marL="0" indent="0">
              <a:buNone/>
            </a:pPr>
            <a:endParaRPr lang="en-US"/>
          </a:p>
          <a:p>
            <a:pPr marL="0" indent="0">
              <a:spcBef>
                <a:spcPts val="0"/>
              </a:spcBef>
              <a:buNone/>
            </a:pPr>
            <a:r>
              <a:rPr lang="en-US" sz="2200" u="sng">
                <a:latin typeface="Corbel" panose="020B0503020204020204" pitchFamily="34" charset="0"/>
              </a:rPr>
              <a:t>U.S. EPA</a:t>
            </a:r>
            <a:r>
              <a:rPr lang="en-US" sz="2200">
                <a:latin typeface="Corbel" panose="020B0503020204020204" pitchFamily="34" charset="0"/>
              </a:rPr>
              <a:t>: </a:t>
            </a:r>
            <a:r>
              <a:rPr lang="en-US" sz="2200" i="1">
                <a:latin typeface="Corbel" panose="020B0503020204020204" pitchFamily="34" charset="0"/>
              </a:rPr>
              <a:t>“</a:t>
            </a:r>
            <a:r>
              <a:rPr lang="en-US" sz="2200" i="1" dirty="0">
                <a:latin typeface="Corbel" panose="020B0503020204020204" pitchFamily="34" charset="0"/>
              </a:rPr>
              <a:t>Fair treatment and meaningful involvement of all people regardless of race, color, national origin, or income with respect to the development, implementation and enforcement of environmental laws, regulations </a:t>
            </a:r>
            <a:r>
              <a:rPr lang="en-US" sz="2200" i="1">
                <a:latin typeface="Corbel" panose="020B0503020204020204" pitchFamily="34" charset="0"/>
              </a:rPr>
              <a:t>and policies.” </a:t>
            </a:r>
          </a:p>
          <a:p>
            <a:pPr marL="0" indent="0">
              <a:spcBef>
                <a:spcPts val="0"/>
              </a:spcBef>
              <a:buNone/>
            </a:pPr>
            <a:endParaRPr lang="en-US" sz="2200">
              <a:latin typeface="Corbel" panose="020B0503020204020204" pitchFamily="34" charset="0"/>
            </a:endParaRPr>
          </a:p>
          <a:p>
            <a:pPr marL="0" indent="0">
              <a:spcBef>
                <a:spcPts val="0"/>
              </a:spcBef>
              <a:buNone/>
            </a:pPr>
            <a:r>
              <a:rPr lang="en-US" sz="2200">
                <a:latin typeface="Corbel" panose="020B0503020204020204" pitchFamily="34" charset="0"/>
              </a:rPr>
              <a:t>EPA suggests</a:t>
            </a:r>
            <a:r>
              <a:rPr lang="en-US" sz="2200" i="1">
                <a:latin typeface="Corbel" panose="020B0503020204020204" pitchFamily="34" charset="0"/>
              </a:rPr>
              <a:t>“EJ will be achieved when</a:t>
            </a:r>
            <a:r>
              <a:rPr lang="en-US" sz="2200">
                <a:latin typeface="Corbel" panose="020B0503020204020204" pitchFamily="34" charset="0"/>
              </a:rPr>
              <a:t> everyone enjoys the same degree of protection from environmental and health hazards and equal access to the decision-making process.”</a:t>
            </a:r>
            <a:r>
              <a:rPr lang="en-US" sz="2200" i="1">
                <a:latin typeface="Corbel" panose="020B0503020204020204" pitchFamily="34" charset="0"/>
              </a:rPr>
              <a:t> </a:t>
            </a:r>
          </a:p>
          <a:p>
            <a:pPr marL="0" indent="0">
              <a:spcBef>
                <a:spcPts val="0"/>
              </a:spcBef>
              <a:buNone/>
            </a:pPr>
            <a:endParaRPr lang="en-US" sz="2200" u="sng">
              <a:latin typeface="Corbel" panose="020B0503020204020204" pitchFamily="34" charset="0"/>
            </a:endParaRPr>
          </a:p>
          <a:p>
            <a:pPr marL="0" indent="0">
              <a:spcBef>
                <a:spcPts val="0"/>
              </a:spcBef>
              <a:buNone/>
            </a:pPr>
            <a:r>
              <a:rPr lang="en-US" sz="2200" u="sng">
                <a:latin typeface="Corbel" panose="020B0503020204020204" pitchFamily="34" charset="0"/>
              </a:rPr>
              <a:t>Pennsylvania Dept of Environmental Protection</a:t>
            </a:r>
            <a:r>
              <a:rPr lang="en-US" sz="2200">
                <a:latin typeface="Corbel" panose="020B0503020204020204" pitchFamily="34" charset="0"/>
              </a:rPr>
              <a:t>: “</a:t>
            </a:r>
            <a:r>
              <a:rPr lang="en-US" sz="2200" i="1">
                <a:latin typeface="Corbel" panose="020B0503020204020204" pitchFamily="34" charset="0"/>
              </a:rPr>
              <a:t>Environmental justice embodies the principle that communities and </a:t>
            </a:r>
            <a:r>
              <a:rPr lang="en-US" sz="2200">
                <a:latin typeface="Corbel" panose="020B0503020204020204" pitchFamily="34" charset="0"/>
              </a:rPr>
              <a:t>populations should not be disproportionally exposed to adverse environmental impacts.</a:t>
            </a:r>
            <a:r>
              <a:rPr lang="en-US" sz="2200" u="sng">
                <a:latin typeface="Corbel" panose="020B0503020204020204" pitchFamily="34" charset="0"/>
              </a:rPr>
              <a:t> </a:t>
            </a:r>
            <a:endParaRPr lang="en-US" sz="2200" i="1" dirty="0">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997620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27</a:t>
            </a:fld>
            <a:endParaRPr lang="en-US">
              <a:solidFill>
                <a:prstClr val="black">
                  <a:tint val="75000"/>
                </a:prstClr>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066" y="787400"/>
            <a:ext cx="4457859" cy="5943812"/>
          </a:xfrm>
          <a:prstGeom prst="rect">
            <a:avLst/>
          </a:prstGeom>
        </p:spPr>
      </p:pic>
      <p:sp>
        <p:nvSpPr>
          <p:cNvPr id="3" name="TextBox 2"/>
          <p:cNvSpPr txBox="1"/>
          <p:nvPr/>
        </p:nvSpPr>
        <p:spPr>
          <a:xfrm>
            <a:off x="5048250" y="1771650"/>
            <a:ext cx="3981450" cy="3539430"/>
          </a:xfrm>
          <a:prstGeom prst="rect">
            <a:avLst/>
          </a:prstGeom>
          <a:noFill/>
        </p:spPr>
        <p:txBody>
          <a:bodyPr wrap="square" rtlCol="0">
            <a:spAutoFit/>
          </a:bodyPr>
          <a:lstStyle/>
          <a:p>
            <a:pPr marL="285750" indent="-285750">
              <a:buFont typeface="Wingdings" panose="05000000000000000000" pitchFamily="2" charset="2"/>
              <a:buChar char="§"/>
            </a:pPr>
            <a:endParaRPr lang="en-US" sz="2600">
              <a:solidFill>
                <a:prstClr val="black"/>
              </a:solidFill>
              <a:latin typeface="Corbel" panose="020B0503020204020204" pitchFamily="34" charset="0"/>
            </a:endParaRPr>
          </a:p>
          <a:p>
            <a:pPr marL="285750" indent="-285750">
              <a:buFont typeface="Wingdings" panose="05000000000000000000" pitchFamily="2" charset="2"/>
              <a:buChar char="§"/>
            </a:pPr>
            <a:r>
              <a:rPr lang="en-US" sz="2600">
                <a:solidFill>
                  <a:prstClr val="black"/>
                </a:solidFill>
                <a:latin typeface="Corbel" panose="020B0503020204020204" pitchFamily="34" charset="0"/>
              </a:rPr>
              <a:t>why do regulatory </a:t>
            </a:r>
            <a:r>
              <a:rPr lang="en-US" sz="2600" dirty="0">
                <a:solidFill>
                  <a:prstClr val="black"/>
                </a:solidFill>
                <a:latin typeface="Corbel" panose="020B0503020204020204" pitchFamily="34" charset="0"/>
              </a:rPr>
              <a:t>efforts fail to protect health?</a:t>
            </a:r>
          </a:p>
          <a:p>
            <a:endParaRPr lang="en-US" sz="2600" dirty="0">
              <a:solidFill>
                <a:prstClr val="black"/>
              </a:solidFill>
              <a:latin typeface="Corbel" panose="020B0503020204020204" pitchFamily="34" charset="0"/>
            </a:endParaRPr>
          </a:p>
          <a:p>
            <a:pPr marL="285750" indent="-285750">
              <a:buFont typeface="Wingdings" panose="05000000000000000000" pitchFamily="2" charset="2"/>
              <a:buChar char="§"/>
            </a:pPr>
            <a:r>
              <a:rPr lang="en-US" sz="2600" dirty="0">
                <a:solidFill>
                  <a:prstClr val="black"/>
                </a:solidFill>
                <a:latin typeface="Corbel" panose="020B0503020204020204" pitchFamily="34" charset="0"/>
              </a:rPr>
              <a:t>w</a:t>
            </a:r>
            <a:r>
              <a:rPr lang="en-US" sz="2600">
                <a:solidFill>
                  <a:prstClr val="black"/>
                </a:solidFill>
                <a:latin typeface="Corbel" panose="020B0503020204020204" pitchFamily="34" charset="0"/>
              </a:rPr>
              <a:t>hat </a:t>
            </a:r>
            <a:r>
              <a:rPr lang="en-US" sz="2600" dirty="0">
                <a:solidFill>
                  <a:prstClr val="black"/>
                </a:solidFill>
                <a:latin typeface="Corbel" panose="020B0503020204020204" pitchFamily="34" charset="0"/>
              </a:rPr>
              <a:t>can be done to reduce exposures and associated risk?</a:t>
            </a:r>
          </a:p>
          <a:p>
            <a:pPr marL="285750" indent="-285750">
              <a:buFont typeface="Wingdings" panose="05000000000000000000" pitchFamily="2" charset="2"/>
              <a:buChar char="§"/>
            </a:pPr>
            <a:endParaRPr lang="en-US" sz="2400" dirty="0">
              <a:solidFill>
                <a:prstClr val="black"/>
              </a:solidFill>
              <a:latin typeface="Corbel" panose="020B0503020204020204" pitchFamily="34" charset="0"/>
            </a:endParaRPr>
          </a:p>
          <a:p>
            <a:endParaRPr lang="en-US" dirty="0">
              <a:solidFill>
                <a:prstClr val="black"/>
              </a:solidFill>
            </a:endParaRPr>
          </a:p>
        </p:txBody>
      </p:sp>
    </p:spTree>
    <p:extLst>
      <p:ext uri="{BB962C8B-B14F-4D97-AF65-F5344CB8AC3E}">
        <p14:creationId xmlns:p14="http://schemas.microsoft.com/office/powerpoint/2010/main" val="720207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641591" y="783056"/>
            <a:ext cx="1645920" cy="1645920"/>
            <a:chOff x="8788809" y="-2955609"/>
            <a:chExt cx="2222555" cy="2244284"/>
          </a:xfrm>
        </p:grpSpPr>
        <p:sp>
          <p:nvSpPr>
            <p:cNvPr id="4" name="Oval 3"/>
            <p:cNvSpPr/>
            <p:nvPr/>
          </p:nvSpPr>
          <p:spPr>
            <a:xfrm>
              <a:off x="8788809" y="-2955609"/>
              <a:ext cx="2222555" cy="2244284"/>
            </a:xfrm>
            <a:prstGeom prst="ellipse">
              <a:avLst/>
            </a:prstGeom>
            <a:solidFill>
              <a:srgbClr val="66CCFF">
                <a:alpha val="50196"/>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0" name="TextBox 9"/>
            <p:cNvSpPr txBox="1"/>
            <p:nvPr/>
          </p:nvSpPr>
          <p:spPr>
            <a:xfrm>
              <a:off x="8788809" y="-2316084"/>
              <a:ext cx="2143659" cy="965234"/>
            </a:xfrm>
            <a:prstGeom prst="rect">
              <a:avLst/>
            </a:prstGeom>
            <a:noFill/>
          </p:spPr>
          <p:txBody>
            <a:bodyPr wrap="square" rtlCol="0">
              <a:spAutoFit/>
            </a:bodyPr>
            <a:lstStyle/>
            <a:p>
              <a:pPr algn="ctr"/>
              <a:r>
                <a:rPr lang="en-US" sz="2000">
                  <a:latin typeface="Corbel" panose="020B0503020204020204" pitchFamily="34" charset="0"/>
                </a:rPr>
                <a:t>land use decisions </a:t>
              </a:r>
              <a:endParaRPr lang="en-US" sz="2000" dirty="0">
                <a:latin typeface="Corbel" panose="020B0503020204020204" pitchFamily="34" charset="0"/>
              </a:endParaRPr>
            </a:p>
          </p:txBody>
        </p:sp>
      </p:grpSp>
      <p:grpSp>
        <p:nvGrpSpPr>
          <p:cNvPr id="2" name="Group 1"/>
          <p:cNvGrpSpPr/>
          <p:nvPr/>
        </p:nvGrpSpPr>
        <p:grpSpPr>
          <a:xfrm>
            <a:off x="3405040" y="3718302"/>
            <a:ext cx="2281142" cy="2236479"/>
            <a:chOff x="7487894" y="705649"/>
            <a:chExt cx="3017520" cy="3017520"/>
          </a:xfrm>
        </p:grpSpPr>
        <p:sp>
          <p:nvSpPr>
            <p:cNvPr id="14" name="Oval 13"/>
            <p:cNvSpPr/>
            <p:nvPr/>
          </p:nvSpPr>
          <p:spPr>
            <a:xfrm>
              <a:off x="7487894" y="705649"/>
              <a:ext cx="3017520" cy="3017520"/>
            </a:xfrm>
            <a:prstGeom prst="ellipse">
              <a:avLst/>
            </a:prstGeom>
            <a:solidFill>
              <a:srgbClr val="FFCC66">
                <a:alpha val="50196"/>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1" name="TextBox 10"/>
            <p:cNvSpPr txBox="1"/>
            <p:nvPr/>
          </p:nvSpPr>
          <p:spPr>
            <a:xfrm>
              <a:off x="7673279" y="1711431"/>
              <a:ext cx="2646772" cy="955100"/>
            </a:xfrm>
            <a:prstGeom prst="rect">
              <a:avLst/>
            </a:prstGeom>
            <a:noFill/>
          </p:spPr>
          <p:txBody>
            <a:bodyPr wrap="none" rtlCol="0">
              <a:spAutoFit/>
            </a:bodyPr>
            <a:lstStyle/>
            <a:p>
              <a:pPr algn="ctr"/>
              <a:r>
                <a:rPr lang="en-US" sz="2000">
                  <a:solidFill>
                    <a:schemeClr val="accent1">
                      <a:lumMod val="75000"/>
                    </a:schemeClr>
                  </a:solidFill>
                  <a:latin typeface="Corbel" panose="020B0503020204020204" pitchFamily="34" charset="0"/>
                </a:rPr>
                <a:t>Disproportionate</a:t>
              </a:r>
            </a:p>
            <a:p>
              <a:pPr algn="ctr"/>
              <a:r>
                <a:rPr lang="en-US" sz="2000">
                  <a:solidFill>
                    <a:schemeClr val="accent1">
                      <a:lumMod val="75000"/>
                    </a:schemeClr>
                  </a:solidFill>
                  <a:latin typeface="Corbel" panose="020B0503020204020204" pitchFamily="34" charset="0"/>
                </a:rPr>
                <a:t>Burden</a:t>
              </a:r>
              <a:endParaRPr lang="en-US" sz="2000" dirty="0">
                <a:solidFill>
                  <a:schemeClr val="accent1">
                    <a:lumMod val="75000"/>
                  </a:schemeClr>
                </a:solidFill>
                <a:latin typeface="Corbel" panose="020B0503020204020204" pitchFamily="34" charset="0"/>
              </a:endParaRPr>
            </a:p>
          </p:txBody>
        </p:sp>
      </p:grpSp>
      <p:grpSp>
        <p:nvGrpSpPr>
          <p:cNvPr id="23" name="Group 22"/>
          <p:cNvGrpSpPr/>
          <p:nvPr/>
        </p:nvGrpSpPr>
        <p:grpSpPr>
          <a:xfrm>
            <a:off x="1069067" y="1259922"/>
            <a:ext cx="1645920" cy="1645920"/>
            <a:chOff x="2817271" y="823919"/>
            <a:chExt cx="2194560" cy="2194560"/>
          </a:xfrm>
        </p:grpSpPr>
        <p:sp>
          <p:nvSpPr>
            <p:cNvPr id="5" name="Oval 4"/>
            <p:cNvSpPr>
              <a:spLocks/>
            </p:cNvSpPr>
            <p:nvPr/>
          </p:nvSpPr>
          <p:spPr>
            <a:xfrm>
              <a:off x="2817271" y="823919"/>
              <a:ext cx="2194560" cy="2194560"/>
            </a:xfrm>
            <a:prstGeom prst="ellipse">
              <a:avLst/>
            </a:prstGeom>
            <a:solidFill>
              <a:srgbClr val="CC99FF">
                <a:alpha val="49804"/>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3" name="TextBox 12"/>
            <p:cNvSpPr txBox="1"/>
            <p:nvPr/>
          </p:nvSpPr>
          <p:spPr>
            <a:xfrm>
              <a:off x="2862991" y="1438810"/>
              <a:ext cx="2103120" cy="943848"/>
            </a:xfrm>
            <a:prstGeom prst="rect">
              <a:avLst/>
            </a:prstGeom>
            <a:noFill/>
          </p:spPr>
          <p:txBody>
            <a:bodyPr wrap="square" rtlCol="0">
              <a:spAutoFit/>
            </a:bodyPr>
            <a:lstStyle/>
            <a:p>
              <a:pPr algn="ctr"/>
              <a:r>
                <a:rPr lang="en-US" sz="2000" dirty="0">
                  <a:latin typeface="Corbel" panose="020B0503020204020204" pitchFamily="34" charset="0"/>
                </a:rPr>
                <a:t>regulatory inequities</a:t>
              </a:r>
            </a:p>
          </p:txBody>
        </p:sp>
      </p:grpSp>
      <p:grpSp>
        <p:nvGrpSpPr>
          <p:cNvPr id="3" name="Group 2"/>
          <p:cNvGrpSpPr/>
          <p:nvPr/>
        </p:nvGrpSpPr>
        <p:grpSpPr>
          <a:xfrm>
            <a:off x="7213757" y="3690704"/>
            <a:ext cx="1639311" cy="1645920"/>
            <a:chOff x="7634245" y="3649024"/>
            <a:chExt cx="2286000" cy="2286000"/>
          </a:xfrm>
        </p:grpSpPr>
        <p:sp>
          <p:nvSpPr>
            <p:cNvPr id="16" name="Oval 15"/>
            <p:cNvSpPr>
              <a:spLocks/>
            </p:cNvSpPr>
            <p:nvPr/>
          </p:nvSpPr>
          <p:spPr>
            <a:xfrm>
              <a:off x="7634245" y="3649024"/>
              <a:ext cx="2286000" cy="2286000"/>
            </a:xfrm>
            <a:prstGeom prst="ellipse">
              <a:avLst/>
            </a:prstGeom>
            <a:solidFill>
              <a:schemeClr val="accent2">
                <a:lumMod val="60000"/>
                <a:lumOff val="40000"/>
                <a:alpha val="49804"/>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5" name="TextBox 14"/>
            <p:cNvSpPr txBox="1"/>
            <p:nvPr/>
          </p:nvSpPr>
          <p:spPr>
            <a:xfrm>
              <a:off x="7634245" y="4129343"/>
              <a:ext cx="2206786" cy="1154163"/>
            </a:xfrm>
            <a:prstGeom prst="rect">
              <a:avLst/>
            </a:prstGeom>
            <a:noFill/>
          </p:spPr>
          <p:txBody>
            <a:bodyPr wrap="square" rtlCol="0">
              <a:spAutoFit/>
            </a:bodyPr>
            <a:lstStyle/>
            <a:p>
              <a:pPr algn="ctr"/>
              <a:endParaRPr lang="en-US" sz="800">
                <a:latin typeface="Corbel" panose="020B0503020204020204" pitchFamily="34" charset="0"/>
              </a:endParaRPr>
            </a:p>
            <a:p>
              <a:pPr algn="ctr"/>
              <a:r>
                <a:rPr lang="en-US" sz="2000">
                  <a:latin typeface="Corbel" panose="020B0503020204020204" pitchFamily="34" charset="0"/>
                </a:rPr>
                <a:t>health </a:t>
              </a:r>
              <a:r>
                <a:rPr lang="en-US" sz="2000" dirty="0">
                  <a:latin typeface="Corbel" panose="020B0503020204020204" pitchFamily="34" charset="0"/>
                </a:rPr>
                <a:t>disparities</a:t>
              </a:r>
            </a:p>
          </p:txBody>
        </p:sp>
      </p:grpSp>
      <p:grpSp>
        <p:nvGrpSpPr>
          <p:cNvPr id="19" name="Group 18"/>
          <p:cNvGrpSpPr/>
          <p:nvPr/>
        </p:nvGrpSpPr>
        <p:grpSpPr>
          <a:xfrm>
            <a:off x="6378492" y="1294212"/>
            <a:ext cx="1647977" cy="1577340"/>
            <a:chOff x="7715224" y="1200327"/>
            <a:chExt cx="2197303" cy="2103120"/>
          </a:xfrm>
        </p:grpSpPr>
        <p:sp>
          <p:nvSpPr>
            <p:cNvPr id="17" name="Oval 16"/>
            <p:cNvSpPr>
              <a:spLocks/>
            </p:cNvSpPr>
            <p:nvPr/>
          </p:nvSpPr>
          <p:spPr>
            <a:xfrm>
              <a:off x="7772499" y="1200327"/>
              <a:ext cx="2103120" cy="2103120"/>
            </a:xfrm>
            <a:prstGeom prst="ellipse">
              <a:avLst/>
            </a:prstGeom>
            <a:solidFill>
              <a:srgbClr val="99FF99">
                <a:alpha val="49804"/>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9" name="TextBox 8"/>
            <p:cNvSpPr txBox="1">
              <a:spLocks noChangeAspect="1"/>
            </p:cNvSpPr>
            <p:nvPr/>
          </p:nvSpPr>
          <p:spPr>
            <a:xfrm>
              <a:off x="7715224" y="1457484"/>
              <a:ext cx="2197303" cy="1354217"/>
            </a:xfrm>
            <a:prstGeom prst="rect">
              <a:avLst/>
            </a:prstGeom>
            <a:noFill/>
          </p:spPr>
          <p:txBody>
            <a:bodyPr wrap="square" rtlCol="0">
              <a:spAutoFit/>
            </a:bodyPr>
            <a:lstStyle/>
            <a:p>
              <a:pPr algn="ctr"/>
              <a:r>
                <a:rPr lang="en-US" sz="2000" dirty="0">
                  <a:latin typeface="Corbel" panose="020B0503020204020204" pitchFamily="34" charset="0"/>
                </a:rPr>
                <a:t>socio-</a:t>
              </a:r>
            </a:p>
            <a:p>
              <a:pPr algn="ctr"/>
              <a:r>
                <a:rPr lang="en-US" sz="2000" dirty="0">
                  <a:latin typeface="Corbel" panose="020B0503020204020204" pitchFamily="34" charset="0"/>
                </a:rPr>
                <a:t>economic disparities</a:t>
              </a:r>
            </a:p>
          </p:txBody>
        </p:sp>
      </p:grpSp>
      <p:sp>
        <p:nvSpPr>
          <p:cNvPr id="25" name="Oval 24"/>
          <p:cNvSpPr>
            <a:spLocks/>
          </p:cNvSpPr>
          <p:nvPr/>
        </p:nvSpPr>
        <p:spPr>
          <a:xfrm>
            <a:off x="246107" y="3640792"/>
            <a:ext cx="1645920" cy="1645920"/>
          </a:xfrm>
          <a:prstGeom prst="ellipse">
            <a:avLst/>
          </a:prstGeom>
          <a:solidFill>
            <a:schemeClr val="accent6">
              <a:lumMod val="60000"/>
              <a:lumOff val="40000"/>
              <a:alpha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7" name="TextBox 6"/>
          <p:cNvSpPr txBox="1"/>
          <p:nvPr/>
        </p:nvSpPr>
        <p:spPr>
          <a:xfrm>
            <a:off x="157947" y="4159721"/>
            <a:ext cx="1822240" cy="707886"/>
          </a:xfrm>
          <a:prstGeom prst="rect">
            <a:avLst/>
          </a:prstGeom>
          <a:noFill/>
        </p:spPr>
        <p:txBody>
          <a:bodyPr wrap="square" rtlCol="0">
            <a:spAutoFit/>
          </a:bodyPr>
          <a:lstStyle/>
          <a:p>
            <a:pPr algn="ctr"/>
            <a:r>
              <a:rPr lang="en-US" sz="2000">
                <a:latin typeface="Corbel" panose="020B0503020204020204" pitchFamily="34" charset="0"/>
              </a:rPr>
              <a:t>environmental </a:t>
            </a:r>
            <a:r>
              <a:rPr lang="en-US" sz="2000" dirty="0">
                <a:latin typeface="Corbel" panose="020B0503020204020204" pitchFamily="34" charset="0"/>
              </a:rPr>
              <a:t>conditions</a:t>
            </a:r>
          </a:p>
        </p:txBody>
      </p:sp>
      <p:sp>
        <p:nvSpPr>
          <p:cNvPr id="21" name="Title 1"/>
          <p:cNvSpPr txBox="1">
            <a:spLocks/>
          </p:cNvSpPr>
          <p:nvPr/>
        </p:nvSpPr>
        <p:spPr>
          <a:xfrm>
            <a:off x="385245" y="5941392"/>
            <a:ext cx="6039587" cy="90078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700" b="1" kern="1200">
                <a:solidFill>
                  <a:schemeClr val="tx1"/>
                </a:solidFill>
                <a:latin typeface="+mj-lt"/>
                <a:ea typeface="+mj-ea"/>
                <a:cs typeface="+mj-cs"/>
              </a:defRPr>
            </a:lvl1pPr>
          </a:lstStyle>
          <a:p>
            <a:r>
              <a:rPr lang="en-US" sz="2300" b="0">
                <a:latin typeface="Corbel" panose="020B0503020204020204" pitchFamily="34" charset="0"/>
              </a:rPr>
              <a:t>Factors contributing to disproportionate burden in disadvantaged communities</a:t>
            </a:r>
            <a:endParaRPr lang="en-US" sz="2300" b="0" dirty="0">
              <a:latin typeface="Corbel" panose="020B0503020204020204" pitchFamily="34" charset="0"/>
            </a:endParaRPr>
          </a:p>
        </p:txBody>
      </p:sp>
      <p:sp>
        <p:nvSpPr>
          <p:cNvPr id="22" name="Left Arrow 21"/>
          <p:cNvSpPr/>
          <p:nvPr/>
        </p:nvSpPr>
        <p:spPr>
          <a:xfrm rot="11062265">
            <a:off x="1964147" y="4327850"/>
            <a:ext cx="1371434" cy="585507"/>
          </a:xfrm>
          <a:prstGeom prst="leftArrow">
            <a:avLst>
              <a:gd name="adj1" fmla="val 60000"/>
              <a:gd name="adj2" fmla="val 50000"/>
            </a:avLst>
          </a:pr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sp>
      <p:sp>
        <p:nvSpPr>
          <p:cNvPr id="24" name="Left Arrow 23"/>
          <p:cNvSpPr/>
          <p:nvPr/>
        </p:nvSpPr>
        <p:spPr>
          <a:xfrm rot="13414246">
            <a:off x="2202567" y="3110753"/>
            <a:ext cx="1678498" cy="585507"/>
          </a:xfrm>
          <a:prstGeom prst="leftArrow">
            <a:avLst>
              <a:gd name="adj1" fmla="val 60000"/>
              <a:gd name="adj2" fmla="val 50000"/>
            </a:avLst>
          </a:pr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sp>
      <p:sp>
        <p:nvSpPr>
          <p:cNvPr id="26" name="Left Arrow 25"/>
          <p:cNvSpPr/>
          <p:nvPr/>
        </p:nvSpPr>
        <p:spPr>
          <a:xfrm rot="16200000">
            <a:off x="3990800" y="2779070"/>
            <a:ext cx="1109614" cy="585507"/>
          </a:xfrm>
          <a:prstGeom prst="leftArrow">
            <a:avLst>
              <a:gd name="adj1" fmla="val 60000"/>
              <a:gd name="adj2" fmla="val 50000"/>
            </a:avLst>
          </a:pr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sp>
      <p:sp>
        <p:nvSpPr>
          <p:cNvPr id="27" name="Left Arrow 26"/>
          <p:cNvSpPr/>
          <p:nvPr/>
        </p:nvSpPr>
        <p:spPr>
          <a:xfrm rot="18751133">
            <a:off x="5206638" y="3086085"/>
            <a:ext cx="1710608" cy="585507"/>
          </a:xfrm>
          <a:prstGeom prst="leftArrow">
            <a:avLst>
              <a:gd name="adj1" fmla="val 60000"/>
              <a:gd name="adj2" fmla="val 50000"/>
            </a:avLst>
          </a:pr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sp>
      <p:sp>
        <p:nvSpPr>
          <p:cNvPr id="28" name="Left Arrow 27"/>
          <p:cNvSpPr/>
          <p:nvPr/>
        </p:nvSpPr>
        <p:spPr>
          <a:xfrm rot="21148125">
            <a:off x="5729281" y="4327850"/>
            <a:ext cx="1391102" cy="585507"/>
          </a:xfrm>
          <a:prstGeom prst="leftArrow">
            <a:avLst>
              <a:gd name="adj1" fmla="val 60000"/>
              <a:gd name="adj2" fmla="val 50000"/>
            </a:avLst>
          </a:pr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sp>
    </p:spTree>
    <p:extLst>
      <p:ext uri="{BB962C8B-B14F-4D97-AF65-F5344CB8AC3E}">
        <p14:creationId xmlns:p14="http://schemas.microsoft.com/office/powerpoint/2010/main" val="3979046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223" y="672308"/>
            <a:ext cx="8653669" cy="927892"/>
          </a:xfrm>
        </p:spPr>
        <p:txBody>
          <a:bodyPr>
            <a:noAutofit/>
          </a:bodyPr>
          <a:lstStyle/>
          <a:p>
            <a:pPr algn="ctr"/>
            <a:r>
              <a:rPr lang="en-US" sz="3600" b="0">
                <a:latin typeface="Corbel" panose="020B0503020204020204" pitchFamily="34" charset="0"/>
              </a:rPr>
              <a:t>High risk facilities in proximity to people</a:t>
            </a:r>
            <a:endParaRPr lang="en-US" sz="3600" b="0" dirty="0">
              <a:latin typeface="Corbel" panose="020B0503020204020204" pitchFamily="34" charset="0"/>
            </a:endParaRPr>
          </a:p>
        </p:txBody>
      </p:sp>
      <p:pic>
        <p:nvPicPr>
          <p:cNvPr id="6" name="Content Placeholder 4"/>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242594" y="1703602"/>
            <a:ext cx="8186443" cy="4620998"/>
          </a:xfrm>
          <a:prstGeom prst="rect">
            <a:avLst/>
          </a:prstGeom>
        </p:spPr>
      </p:pic>
    </p:spTree>
    <p:extLst>
      <p:ext uri="{BB962C8B-B14F-4D97-AF65-F5344CB8AC3E}">
        <p14:creationId xmlns:p14="http://schemas.microsoft.com/office/powerpoint/2010/main" val="2242372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223" y="805658"/>
            <a:ext cx="8653669" cy="927892"/>
          </a:xfrm>
        </p:spPr>
        <p:txBody>
          <a:bodyPr>
            <a:noAutofit/>
          </a:bodyPr>
          <a:lstStyle/>
          <a:p>
            <a:pPr algn="ctr"/>
            <a:r>
              <a:rPr lang="en-US" sz="3600" b="0">
                <a:latin typeface="Corbel" panose="020B0503020204020204" pitchFamily="34" charset="0"/>
              </a:rPr>
              <a:t>Factors contributing to development of a health threat</a:t>
            </a:r>
            <a:endParaRPr lang="en-US" sz="3600" b="0" dirty="0">
              <a:latin typeface="Corbel" panose="020B0503020204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049549769"/>
              </p:ext>
            </p:extLst>
          </p:nvPr>
        </p:nvGraphicFramePr>
        <p:xfrm>
          <a:off x="240223" y="2168521"/>
          <a:ext cx="8503726" cy="3790900"/>
        </p:xfrm>
        <a:graphic>
          <a:graphicData uri="http://schemas.openxmlformats.org/drawingml/2006/table">
            <a:tbl>
              <a:tblPr firstRow="1" bandRow="1">
                <a:tableStyleId>{5C22544A-7EE6-4342-B048-85BDC9FD1C3A}</a:tableStyleId>
              </a:tblPr>
              <a:tblGrid>
                <a:gridCol w="2722051">
                  <a:extLst>
                    <a:ext uri="{9D8B030D-6E8A-4147-A177-3AD203B41FA5}">
                      <a16:colId xmlns:a16="http://schemas.microsoft.com/office/drawing/2014/main" val="20000"/>
                    </a:ext>
                  </a:extLst>
                </a:gridCol>
                <a:gridCol w="1123950">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1238250">
                  <a:extLst>
                    <a:ext uri="{9D8B030D-6E8A-4147-A177-3AD203B41FA5}">
                      <a16:colId xmlns:a16="http://schemas.microsoft.com/office/drawing/2014/main" val="20003"/>
                    </a:ext>
                  </a:extLst>
                </a:gridCol>
                <a:gridCol w="1190625">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tblGrid>
              <a:tr h="720844">
                <a:tc>
                  <a:txBody>
                    <a:bodyPr/>
                    <a:lstStyle/>
                    <a:p>
                      <a:r>
                        <a:rPr lang="en-US"/>
                        <a:t>Contributing Factors</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a:p>
                    <a:p>
                      <a:pPr marL="0" marR="0" indent="0" algn="ctr" defTabSz="457200" rtl="0" eaLnBrk="1" fontAlgn="auto" latinLnBrk="0" hangingPunct="1">
                        <a:lnSpc>
                          <a:spcPct val="100000"/>
                        </a:lnSpc>
                        <a:spcBef>
                          <a:spcPts val="0"/>
                        </a:spcBef>
                        <a:spcAft>
                          <a:spcPts val="0"/>
                        </a:spcAft>
                        <a:buClrTx/>
                        <a:buSzTx/>
                        <a:buFontTx/>
                        <a:buNone/>
                        <a:tabLst/>
                        <a:defRPr/>
                      </a:pPr>
                      <a:r>
                        <a:rPr lang="en-US"/>
                        <a:t>Exide</a:t>
                      </a:r>
                    </a:p>
                    <a:p>
                      <a:pPr algn="ctr"/>
                      <a:endParaRPr lang="en-US" sz="1800"/>
                    </a:p>
                  </a:txBody>
                  <a:tcPr marL="0" marR="0" marT="0" marB="0" anchor="ctr"/>
                </a:tc>
                <a:tc>
                  <a:txBody>
                    <a:bodyPr/>
                    <a:lstStyle/>
                    <a:p>
                      <a:pPr algn="ctr"/>
                      <a:r>
                        <a:rPr lang="en-US" sz="1800"/>
                        <a:t>Paramount</a:t>
                      </a:r>
                    </a:p>
                    <a:p>
                      <a:pPr algn="ctr"/>
                      <a:r>
                        <a:rPr lang="en-US" sz="1800"/>
                        <a:t>Cr</a:t>
                      </a:r>
                      <a:r>
                        <a:rPr lang="en-US" sz="1800" baseline="30000"/>
                        <a:t>+6</a:t>
                      </a:r>
                    </a:p>
                  </a:txBody>
                  <a:tcPr marL="0" marR="0" marT="0" marB="0" anchor="ctr"/>
                </a:tc>
                <a:tc>
                  <a:txBody>
                    <a:bodyPr/>
                    <a:lstStyle/>
                    <a:p>
                      <a:pPr algn="ctr"/>
                      <a:r>
                        <a:rPr lang="en-US"/>
                        <a:t>Fruitland</a:t>
                      </a:r>
                    </a:p>
                    <a:p>
                      <a:pPr algn="ctr"/>
                      <a:r>
                        <a:rPr lang="en-US"/>
                        <a:t>Fire</a:t>
                      </a:r>
                    </a:p>
                  </a:txBody>
                  <a:tcPr anchor="ctr"/>
                </a:tc>
                <a:tc>
                  <a:txBody>
                    <a:bodyPr/>
                    <a:lstStyle/>
                    <a:p>
                      <a:pPr algn="ctr"/>
                      <a:r>
                        <a:rPr lang="en-US"/>
                        <a:t>Fermin Oil Site</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a:p>
                    <a:p>
                      <a:pPr marL="0" marR="0" indent="0" algn="ctr" defTabSz="457200" rtl="0" eaLnBrk="1" fontAlgn="auto" latinLnBrk="0" hangingPunct="1">
                        <a:lnSpc>
                          <a:spcPct val="100000"/>
                        </a:lnSpc>
                        <a:spcBef>
                          <a:spcPts val="0"/>
                        </a:spcBef>
                        <a:spcAft>
                          <a:spcPts val="0"/>
                        </a:spcAft>
                        <a:buClrTx/>
                        <a:buSzTx/>
                        <a:buFontTx/>
                        <a:buNone/>
                        <a:tabLst/>
                        <a:defRPr/>
                      </a:pPr>
                      <a:r>
                        <a:rPr lang="en-US"/>
                        <a:t>Aliso</a:t>
                      </a:r>
                    </a:p>
                    <a:p>
                      <a:pPr algn="ctr"/>
                      <a:endParaRPr lang="en-US"/>
                    </a:p>
                  </a:txBody>
                  <a:tcPr anchor="ctr"/>
                </a:tc>
                <a:extLst>
                  <a:ext uri="{0D108BD9-81ED-4DB2-BD59-A6C34878D82A}">
                    <a16:rowId xmlns:a16="http://schemas.microsoft.com/office/drawing/2014/main" val="10000"/>
                  </a:ext>
                </a:extLst>
              </a:tr>
              <a:tr h="73660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0"/>
                        <a:t>Land-use decisions</a:t>
                      </a:r>
                      <a:endParaRPr lang="en-US"/>
                    </a:p>
                  </a:txBody>
                  <a:tcPr anchor="ctr"/>
                </a:tc>
                <a:tc>
                  <a:txBody>
                    <a:bodyPr/>
                    <a:lstStyle/>
                    <a:p>
                      <a:pPr algn="ctr"/>
                      <a:r>
                        <a:rPr lang="en-US" b="1">
                          <a:solidFill>
                            <a:srgbClr val="00205B"/>
                          </a:solidFill>
                        </a:rPr>
                        <a:t>X</a:t>
                      </a:r>
                    </a:p>
                  </a:txBody>
                  <a:tcPr marL="0" marR="0" marT="0" marB="0" anchor="ctr"/>
                </a:tc>
                <a:tc>
                  <a:txBody>
                    <a:bodyPr/>
                    <a:lstStyle/>
                    <a:p>
                      <a:pPr algn="ctr"/>
                      <a:endParaRPr lang="en-US" b="1">
                        <a:solidFill>
                          <a:schemeClr val="tx2">
                            <a:lumMod val="75000"/>
                          </a:schemeClr>
                        </a:solidFill>
                      </a:endParaRPr>
                    </a:p>
                  </a:txBody>
                  <a:tcPr marL="0" marR="0" marT="0" marB="0" anchor="ctr"/>
                </a:tc>
                <a:tc>
                  <a:txBody>
                    <a:bodyPr/>
                    <a:lstStyle/>
                    <a:p>
                      <a:pPr algn="ctr"/>
                      <a:endParaRPr lang="en-US" b="1">
                        <a:solidFill>
                          <a:schemeClr val="tx2">
                            <a:lumMod val="75000"/>
                          </a:schemeClr>
                        </a:solidFill>
                      </a:endParaRPr>
                    </a:p>
                  </a:txBody>
                  <a:tcPr anchor="ctr"/>
                </a:tc>
                <a:tc>
                  <a:txBody>
                    <a:bodyPr/>
                    <a:lstStyle/>
                    <a:p>
                      <a:pPr algn="ctr"/>
                      <a:endParaRPr lang="en-US" b="1">
                        <a:solidFill>
                          <a:schemeClr val="tx2">
                            <a:lumMod val="75000"/>
                          </a:schemeClr>
                        </a:solidFill>
                      </a:endParaRPr>
                    </a:p>
                  </a:txBody>
                  <a:tcPr anchor="ctr"/>
                </a:tc>
                <a:tc>
                  <a:txBody>
                    <a:bodyPr/>
                    <a:lstStyle/>
                    <a:p>
                      <a:pPr algn="ctr"/>
                      <a:endParaRPr lang="en-US" b="1">
                        <a:solidFill>
                          <a:schemeClr val="tx2">
                            <a:lumMod val="75000"/>
                          </a:schemeClr>
                        </a:solidFill>
                      </a:endParaRPr>
                    </a:p>
                  </a:txBody>
                  <a:tcPr anchor="ctr"/>
                </a:tc>
                <a:extLst>
                  <a:ext uri="{0D108BD9-81ED-4DB2-BD59-A6C34878D82A}">
                    <a16:rowId xmlns:a16="http://schemas.microsoft.com/office/drawing/2014/main" val="10001"/>
                  </a:ext>
                </a:extLst>
              </a:tr>
              <a:tr h="460379">
                <a:tc>
                  <a:txBody>
                    <a:bodyPr/>
                    <a:lstStyle/>
                    <a:p>
                      <a:r>
                        <a:rPr lang="en-US"/>
                        <a:t>Regulatory inequities</a:t>
                      </a:r>
                    </a:p>
                  </a:txBody>
                  <a:tcPr anchor="ctr"/>
                </a:tc>
                <a:tc>
                  <a:txBody>
                    <a:bodyPr/>
                    <a:lstStyle/>
                    <a:p>
                      <a:pPr algn="ctr"/>
                      <a:r>
                        <a:rPr lang="en-US" b="1">
                          <a:solidFill>
                            <a:srgbClr val="C00000"/>
                          </a:solidFill>
                        </a:rPr>
                        <a:t>X</a:t>
                      </a:r>
                    </a:p>
                  </a:txBody>
                  <a:tcPr marL="0" marR="0" marT="0" marB="0" anchor="ctr"/>
                </a:tc>
                <a:tc>
                  <a:txBody>
                    <a:bodyPr/>
                    <a:lstStyle/>
                    <a:p>
                      <a:pPr algn="ctr"/>
                      <a:endParaRPr lang="en-US" b="1">
                        <a:solidFill>
                          <a:schemeClr val="tx2">
                            <a:lumMod val="75000"/>
                          </a:schemeClr>
                        </a:solidFill>
                      </a:endParaRPr>
                    </a:p>
                  </a:txBody>
                  <a:tcPr marL="0" marR="0" marT="0" marB="0" anchor="ctr"/>
                </a:tc>
                <a:tc>
                  <a:txBody>
                    <a:bodyPr/>
                    <a:lstStyle/>
                    <a:p>
                      <a:pPr algn="ctr"/>
                      <a:endParaRPr lang="en-US" b="1">
                        <a:solidFill>
                          <a:srgbClr val="C00000"/>
                        </a:solidFill>
                      </a:endParaRPr>
                    </a:p>
                  </a:txBody>
                  <a:tcPr anchor="ctr"/>
                </a:tc>
                <a:tc>
                  <a:txBody>
                    <a:bodyPr/>
                    <a:lstStyle/>
                    <a:p>
                      <a:pPr algn="ctr"/>
                      <a:endParaRPr lang="en-US" b="1">
                        <a:solidFill>
                          <a:srgbClr val="C00000"/>
                        </a:solidFill>
                      </a:endParaRPr>
                    </a:p>
                  </a:txBody>
                  <a:tcPr anchor="ctr"/>
                </a:tc>
                <a:tc>
                  <a:txBody>
                    <a:bodyPr/>
                    <a:lstStyle/>
                    <a:p>
                      <a:pPr algn="ctr"/>
                      <a:endParaRPr lang="en-US" b="1">
                        <a:solidFill>
                          <a:srgbClr val="C00000"/>
                        </a:solidFill>
                      </a:endParaRPr>
                    </a:p>
                  </a:txBody>
                  <a:tcPr anchor="ctr"/>
                </a:tc>
                <a:extLst>
                  <a:ext uri="{0D108BD9-81ED-4DB2-BD59-A6C34878D82A}">
                    <a16:rowId xmlns:a16="http://schemas.microsoft.com/office/drawing/2014/main" val="10002"/>
                  </a:ext>
                </a:extLst>
              </a:tr>
              <a:tr h="55983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a:t>Environmental conditions</a:t>
                      </a:r>
                    </a:p>
                  </a:txBody>
                  <a:tcPr anchor="ctr"/>
                </a:tc>
                <a:tc>
                  <a:txBody>
                    <a:bodyPr/>
                    <a:lstStyle/>
                    <a:p>
                      <a:pPr algn="ctr"/>
                      <a:r>
                        <a:rPr lang="en-US" b="1">
                          <a:solidFill>
                            <a:srgbClr val="00205B"/>
                          </a:solidFill>
                        </a:rPr>
                        <a:t>X</a:t>
                      </a:r>
                    </a:p>
                  </a:txBody>
                  <a:tcPr marL="0" marR="0" marT="0" marB="0" anchor="ctr"/>
                </a:tc>
                <a:tc>
                  <a:txBody>
                    <a:bodyPr/>
                    <a:lstStyle/>
                    <a:p>
                      <a:pPr algn="ctr"/>
                      <a:endParaRPr lang="en-US" b="1">
                        <a:solidFill>
                          <a:schemeClr val="tx2">
                            <a:lumMod val="75000"/>
                          </a:schemeClr>
                        </a:solidFill>
                      </a:endParaRPr>
                    </a:p>
                  </a:txBody>
                  <a:tcPr marL="0" marR="0" marT="0" marB="0" anchor="ctr"/>
                </a:tc>
                <a:tc>
                  <a:txBody>
                    <a:bodyPr/>
                    <a:lstStyle/>
                    <a:p>
                      <a:pPr algn="ctr"/>
                      <a:endParaRPr lang="en-US" b="1">
                        <a:solidFill>
                          <a:schemeClr val="tx2">
                            <a:lumMod val="75000"/>
                          </a:schemeClr>
                        </a:solidFill>
                      </a:endParaRPr>
                    </a:p>
                  </a:txBody>
                  <a:tcPr anchor="ctr"/>
                </a:tc>
                <a:tc>
                  <a:txBody>
                    <a:bodyPr/>
                    <a:lstStyle/>
                    <a:p>
                      <a:pPr algn="ctr"/>
                      <a:endParaRPr lang="en-US" b="1">
                        <a:solidFill>
                          <a:schemeClr val="tx2">
                            <a:lumMod val="75000"/>
                          </a:schemeClr>
                        </a:solidFill>
                      </a:endParaRPr>
                    </a:p>
                  </a:txBody>
                  <a:tcPr anchor="ctr"/>
                </a:tc>
                <a:tc>
                  <a:txBody>
                    <a:bodyPr/>
                    <a:lstStyle/>
                    <a:p>
                      <a:pPr algn="ctr"/>
                      <a:endParaRPr lang="en-US">
                        <a:solidFill>
                          <a:schemeClr val="tx2">
                            <a:lumMod val="75000"/>
                          </a:schemeClr>
                        </a:solidFill>
                      </a:endParaRPr>
                    </a:p>
                  </a:txBody>
                  <a:tcPr anchor="ctr"/>
                </a:tc>
                <a:extLst>
                  <a:ext uri="{0D108BD9-81ED-4DB2-BD59-A6C34878D82A}">
                    <a16:rowId xmlns:a16="http://schemas.microsoft.com/office/drawing/2014/main" val="10003"/>
                  </a:ext>
                </a:extLst>
              </a:tr>
              <a:tr h="559839">
                <a:tc>
                  <a:txBody>
                    <a:bodyPr/>
                    <a:lstStyle/>
                    <a:p>
                      <a:r>
                        <a:rPr lang="en-US"/>
                        <a:t>Socio-economic disparities</a:t>
                      </a:r>
                    </a:p>
                  </a:txBody>
                  <a:tcPr anchor="ctr"/>
                </a:tc>
                <a:tc>
                  <a:txBody>
                    <a:bodyPr/>
                    <a:lstStyle/>
                    <a:p>
                      <a:pPr algn="ctr"/>
                      <a:r>
                        <a:rPr lang="en-US" b="1">
                          <a:solidFill>
                            <a:srgbClr val="00205B"/>
                          </a:solidFill>
                        </a:rPr>
                        <a:t>X</a:t>
                      </a:r>
                    </a:p>
                  </a:txBody>
                  <a:tcPr marL="0" marR="0" marT="0" marB="0" anchor="ctr"/>
                </a:tc>
                <a:tc>
                  <a:txBody>
                    <a:bodyPr/>
                    <a:lstStyle/>
                    <a:p>
                      <a:pPr algn="ctr"/>
                      <a:endParaRPr lang="en-US" b="1">
                        <a:solidFill>
                          <a:schemeClr val="tx2">
                            <a:lumMod val="75000"/>
                          </a:schemeClr>
                        </a:solidFill>
                      </a:endParaRPr>
                    </a:p>
                  </a:txBody>
                  <a:tcPr marL="0" marR="0" marT="0" marB="0" anchor="ctr"/>
                </a:tc>
                <a:tc>
                  <a:txBody>
                    <a:bodyPr/>
                    <a:lstStyle/>
                    <a:p>
                      <a:pPr algn="ctr"/>
                      <a:endParaRPr lang="en-US" b="1">
                        <a:solidFill>
                          <a:schemeClr val="tx2">
                            <a:lumMod val="75000"/>
                          </a:schemeClr>
                        </a:solidFill>
                      </a:endParaRPr>
                    </a:p>
                  </a:txBody>
                  <a:tcPr anchor="ctr"/>
                </a:tc>
                <a:tc>
                  <a:txBody>
                    <a:bodyPr/>
                    <a:lstStyle/>
                    <a:p>
                      <a:pPr algn="ctr"/>
                      <a:endParaRPr lang="en-US" b="1">
                        <a:solidFill>
                          <a:schemeClr val="tx2">
                            <a:lumMod val="75000"/>
                          </a:schemeClr>
                        </a:solidFill>
                      </a:endParaRPr>
                    </a:p>
                  </a:txBody>
                  <a:tcPr anchor="ctr"/>
                </a:tc>
                <a:tc>
                  <a:txBody>
                    <a:bodyPr/>
                    <a:lstStyle/>
                    <a:p>
                      <a:pPr algn="ctr"/>
                      <a:endParaRPr lang="en-US">
                        <a:solidFill>
                          <a:schemeClr val="tx2">
                            <a:lumMod val="75000"/>
                          </a:schemeClr>
                        </a:solidFill>
                      </a:endParaRPr>
                    </a:p>
                  </a:txBody>
                  <a:tcPr anchor="ctr"/>
                </a:tc>
                <a:extLst>
                  <a:ext uri="{0D108BD9-81ED-4DB2-BD59-A6C34878D82A}">
                    <a16:rowId xmlns:a16="http://schemas.microsoft.com/office/drawing/2014/main" val="10004"/>
                  </a:ext>
                </a:extLst>
              </a:tr>
              <a:tr h="559839">
                <a:tc>
                  <a:txBody>
                    <a:bodyPr/>
                    <a:lstStyle/>
                    <a:p>
                      <a:r>
                        <a:rPr lang="en-US"/>
                        <a:t>Health disparities</a:t>
                      </a:r>
                    </a:p>
                  </a:txBody>
                  <a:tcPr anchor="ctr"/>
                </a:tc>
                <a:tc>
                  <a:txBody>
                    <a:bodyPr/>
                    <a:lstStyle/>
                    <a:p>
                      <a:pPr algn="ctr"/>
                      <a:r>
                        <a:rPr lang="en-US" b="1">
                          <a:solidFill>
                            <a:srgbClr val="00205B"/>
                          </a:solidFill>
                        </a:rPr>
                        <a:t>X</a:t>
                      </a:r>
                    </a:p>
                  </a:txBody>
                  <a:tcPr marL="0" marR="0" marT="0" marB="0" anchor="ctr"/>
                </a:tc>
                <a:tc>
                  <a:txBody>
                    <a:bodyPr/>
                    <a:lstStyle/>
                    <a:p>
                      <a:pPr algn="ctr"/>
                      <a:endParaRPr lang="en-US" b="1">
                        <a:solidFill>
                          <a:schemeClr val="tx2">
                            <a:lumMod val="75000"/>
                          </a:schemeClr>
                        </a:solidFill>
                      </a:endParaRPr>
                    </a:p>
                  </a:txBody>
                  <a:tcPr marL="0" marR="0" marT="0" marB="0" anchor="ctr"/>
                </a:tc>
                <a:tc>
                  <a:txBody>
                    <a:bodyPr/>
                    <a:lstStyle/>
                    <a:p>
                      <a:pPr algn="ctr"/>
                      <a:endParaRPr lang="en-US" b="1">
                        <a:solidFill>
                          <a:schemeClr val="tx2">
                            <a:lumMod val="75000"/>
                          </a:schemeClr>
                        </a:solidFill>
                      </a:endParaRPr>
                    </a:p>
                  </a:txBody>
                  <a:tcPr anchor="ctr"/>
                </a:tc>
                <a:tc>
                  <a:txBody>
                    <a:bodyPr/>
                    <a:lstStyle/>
                    <a:p>
                      <a:pPr algn="ctr"/>
                      <a:endParaRPr lang="en-US" b="1">
                        <a:solidFill>
                          <a:schemeClr val="tx2">
                            <a:lumMod val="75000"/>
                          </a:schemeClr>
                        </a:solidFill>
                      </a:endParaRPr>
                    </a:p>
                  </a:txBody>
                  <a:tcPr anchor="ctr"/>
                </a:tc>
                <a:tc>
                  <a:txBody>
                    <a:bodyPr/>
                    <a:lstStyle/>
                    <a:p>
                      <a:pPr algn="ctr"/>
                      <a:endParaRPr lang="en-US">
                        <a:solidFill>
                          <a:schemeClr val="tx2">
                            <a:lumMod val="75000"/>
                          </a:schemeClr>
                        </a:solidFill>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18307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61461F66-2A35-44DD-8AA4-86E7759334C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33130" y="706186"/>
            <a:ext cx="7951651" cy="6153809"/>
          </a:xfrm>
          <a:prstGeom prst="rect">
            <a:avLst/>
          </a:prstGeom>
        </p:spPr>
      </p:pic>
      <p:sp>
        <p:nvSpPr>
          <p:cNvPr id="5" name="Slide Number Placeholder 4">
            <a:extLst>
              <a:ext uri="{FF2B5EF4-FFF2-40B4-BE49-F238E27FC236}">
                <a16:creationId xmlns:a16="http://schemas.microsoft.com/office/drawing/2014/main" id="{8B4353E5-2C60-4572-A3BC-0DC7D903F4DE}"/>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2779536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31</a:t>
            </a:fld>
            <a:endParaRPr lang="en-US" dirty="0">
              <a:solidFill>
                <a:prstClr val="black">
                  <a:tint val="75000"/>
                </a:prstClr>
              </a:solidFill>
            </a:endParaRPr>
          </a:p>
        </p:txBody>
      </p:sp>
      <p:sp>
        <p:nvSpPr>
          <p:cNvPr id="6" name="Content Placeholder 5"/>
          <p:cNvSpPr>
            <a:spLocks noGrp="1"/>
          </p:cNvSpPr>
          <p:nvPr>
            <p:ph idx="1"/>
          </p:nvPr>
        </p:nvSpPr>
        <p:spPr>
          <a:xfrm>
            <a:off x="112615" y="1505766"/>
            <a:ext cx="8845648" cy="4525963"/>
          </a:xfrm>
        </p:spPr>
        <p:txBody>
          <a:bodyPr/>
          <a:lstStyle/>
          <a:p>
            <a:pPr marL="790945" lvl="1" indent="-342900">
              <a:buFont typeface="Wingdings" panose="05000000000000000000" pitchFamily="2" charset="2"/>
              <a:buChar char="§"/>
            </a:pPr>
            <a:r>
              <a:rPr lang="en" dirty="0">
                <a:latin typeface="Corbel" panose="020B0503020204020204" pitchFamily="34" charset="0"/>
              </a:rPr>
              <a:t>Active investigation into multiple industrial sources of hexavalent chromium in air</a:t>
            </a:r>
          </a:p>
          <a:p>
            <a:pPr marL="790945" lvl="1" indent="-342900">
              <a:buFont typeface="Wingdings" panose="05000000000000000000" pitchFamily="2" charset="2"/>
              <a:buChar char="§"/>
            </a:pPr>
            <a:r>
              <a:rPr lang="en" dirty="0">
                <a:latin typeface="Corbel" panose="020B0503020204020204" pitchFamily="34" charset="0"/>
              </a:rPr>
              <a:t>Numerous public health staff redirected to respond for over a year </a:t>
            </a:r>
          </a:p>
          <a:p>
            <a:pPr marL="0" indent="0">
              <a:buNone/>
            </a:pPr>
            <a:endParaRPr lang="en-US" sz="2800" dirty="0"/>
          </a:p>
        </p:txBody>
      </p:sp>
      <p:sp>
        <p:nvSpPr>
          <p:cNvPr id="7" name="Rectangle 6"/>
          <p:cNvSpPr/>
          <p:nvPr/>
        </p:nvSpPr>
        <p:spPr>
          <a:xfrm>
            <a:off x="622203" y="762787"/>
            <a:ext cx="7899594" cy="584775"/>
          </a:xfrm>
          <a:prstGeom prst="rect">
            <a:avLst/>
          </a:prstGeom>
        </p:spPr>
        <p:txBody>
          <a:bodyPr wrap="square">
            <a:spAutoFit/>
          </a:bodyPr>
          <a:lstStyle/>
          <a:p>
            <a:pPr algn="ctr" defTabSz="457189"/>
            <a:r>
              <a:rPr lang="en-US" sz="3200" dirty="0">
                <a:solidFill>
                  <a:prstClr val="black"/>
                </a:solidFill>
                <a:latin typeface="Corbel" panose="020B0503020204020204" pitchFamily="34" charset="0"/>
              </a:rPr>
              <a:t>Hexavalent Chromium, City of Paramount</a:t>
            </a:r>
          </a:p>
        </p:txBody>
      </p:sp>
      <p:pic>
        <p:nvPicPr>
          <p:cNvPr id="1026" name="Picture 2" descr="Image result for hexavalent chromium in Paramoun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403" y="3338512"/>
            <a:ext cx="4800599" cy="32004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5531113" y="3365806"/>
            <a:ext cx="3296566" cy="2737746"/>
          </a:xfrm>
          <a:prstGeom prst="rect">
            <a:avLst/>
          </a:prstGeom>
        </p:spPr>
        <p:txBody>
          <a:bodyPr vert="horz" lIns="91440" tIns="45720" rIns="91440" bIns="45720" rtlCol="0">
            <a:noAutofit/>
          </a:bodyPr>
          <a:lst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i="1" u="sng">
                <a:latin typeface="Corbel" panose="020B0503020204020204" pitchFamily="34" charset="0"/>
              </a:rPr>
              <a:t>Health Impacts</a:t>
            </a:r>
            <a:endParaRPr lang="en-US" sz="2000" b="1" i="1" u="sng" dirty="0">
              <a:latin typeface="Corbel" panose="020B0503020204020204" pitchFamily="34" charset="0"/>
            </a:endParaRPr>
          </a:p>
          <a:p>
            <a:pPr>
              <a:buFont typeface="Courier New" panose="02070309020205020404" pitchFamily="49" charset="0"/>
              <a:buChar char="o"/>
            </a:pPr>
            <a:r>
              <a:rPr lang="en-US" sz="2000" dirty="0">
                <a:latin typeface="Corbel" panose="020B0503020204020204" pitchFamily="34" charset="0"/>
              </a:rPr>
              <a:t>Increase risk of lung and nasal cancers</a:t>
            </a:r>
          </a:p>
          <a:p>
            <a:pPr>
              <a:buFont typeface="Courier New" panose="02070309020205020404" pitchFamily="49" charset="0"/>
              <a:buChar char="o"/>
            </a:pPr>
            <a:r>
              <a:rPr lang="en-US" sz="2000" dirty="0">
                <a:latin typeface="Corbel" panose="020B0503020204020204" pitchFamily="34" charset="0"/>
              </a:rPr>
              <a:t>Nasal throat and lung irritation</a:t>
            </a:r>
          </a:p>
          <a:p>
            <a:pPr>
              <a:buFont typeface="Courier New" panose="02070309020205020404" pitchFamily="49" charset="0"/>
              <a:buChar char="o"/>
            </a:pPr>
            <a:r>
              <a:rPr lang="en-US" sz="2000" dirty="0">
                <a:latin typeface="Corbel" panose="020B0503020204020204" pitchFamily="34" charset="0"/>
              </a:rPr>
              <a:t>Exacerbated breathing conditions  </a:t>
            </a:r>
          </a:p>
        </p:txBody>
      </p:sp>
    </p:spTree>
    <p:extLst>
      <p:ext uri="{BB962C8B-B14F-4D97-AF65-F5344CB8AC3E}">
        <p14:creationId xmlns:p14="http://schemas.microsoft.com/office/powerpoint/2010/main" val="4253146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32</a:t>
            </a:fld>
            <a:endParaRPr lang="en-US" dirty="0">
              <a:solidFill>
                <a:prstClr val="black">
                  <a:tint val="75000"/>
                </a:prstClr>
              </a:solidFill>
            </a:endParaRPr>
          </a:p>
        </p:txBody>
      </p:sp>
      <p:sp>
        <p:nvSpPr>
          <p:cNvPr id="6" name="Content Placeholder 5"/>
          <p:cNvSpPr>
            <a:spLocks noGrp="1"/>
          </p:cNvSpPr>
          <p:nvPr>
            <p:ph idx="1"/>
          </p:nvPr>
        </p:nvSpPr>
        <p:spPr>
          <a:xfrm>
            <a:off x="457200" y="1777635"/>
            <a:ext cx="8229600" cy="4525963"/>
          </a:xfrm>
        </p:spPr>
        <p:txBody>
          <a:bodyPr/>
          <a:lstStyle/>
          <a:p>
            <a:pPr marL="0" indent="0">
              <a:buNone/>
            </a:pPr>
            <a:endParaRPr lang="en-US" sz="2800" dirty="0"/>
          </a:p>
        </p:txBody>
      </p:sp>
      <p:sp>
        <p:nvSpPr>
          <p:cNvPr id="7" name="Rectangle 6"/>
          <p:cNvSpPr/>
          <p:nvPr/>
        </p:nvSpPr>
        <p:spPr>
          <a:xfrm>
            <a:off x="622203" y="762787"/>
            <a:ext cx="7899594" cy="707886"/>
          </a:xfrm>
          <a:prstGeom prst="rect">
            <a:avLst/>
          </a:prstGeom>
        </p:spPr>
        <p:txBody>
          <a:bodyPr wrap="square">
            <a:spAutoFit/>
          </a:bodyPr>
          <a:lstStyle/>
          <a:p>
            <a:pPr algn="ctr" defTabSz="457189"/>
            <a:endParaRPr lang="en-US" sz="1000">
              <a:solidFill>
                <a:prstClr val="black"/>
              </a:solidFill>
            </a:endParaRPr>
          </a:p>
          <a:p>
            <a:pPr algn="ctr" defTabSz="457189"/>
            <a:r>
              <a:rPr lang="en-US" sz="3000">
                <a:solidFill>
                  <a:prstClr val="black"/>
                </a:solidFill>
                <a:latin typeface="Corbel" panose="020B0503020204020204" pitchFamily="34" charset="0"/>
              </a:rPr>
              <a:t>Hexavalent </a:t>
            </a:r>
            <a:r>
              <a:rPr lang="en-US" sz="3000" dirty="0">
                <a:solidFill>
                  <a:prstClr val="black"/>
                </a:solidFill>
                <a:latin typeface="Corbel" panose="020B0503020204020204" pitchFamily="34" charset="0"/>
              </a:rPr>
              <a:t>Chromium, City of Paramount</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777635"/>
            <a:ext cx="8208514" cy="4618658"/>
          </a:xfrm>
          <a:prstGeom prst="rect">
            <a:avLst/>
          </a:prstGeom>
        </p:spPr>
      </p:pic>
      <p:sp>
        <p:nvSpPr>
          <p:cNvPr id="3" name="TextBox 2"/>
          <p:cNvSpPr txBox="1"/>
          <p:nvPr/>
        </p:nvSpPr>
        <p:spPr>
          <a:xfrm>
            <a:off x="1313936" y="6402098"/>
            <a:ext cx="1529147" cy="461665"/>
          </a:xfrm>
          <a:prstGeom prst="rect">
            <a:avLst/>
          </a:prstGeom>
          <a:noFill/>
        </p:spPr>
        <p:txBody>
          <a:bodyPr wrap="square" rtlCol="0">
            <a:spAutoFit/>
          </a:bodyPr>
          <a:lstStyle/>
          <a:p>
            <a:r>
              <a:rPr lang="en-US" sz="1200" i="1" dirty="0"/>
              <a:t>Source: LA Times</a:t>
            </a:r>
          </a:p>
          <a:p>
            <a:endParaRPr lang="en-US" sz="1200" i="1" dirty="0"/>
          </a:p>
        </p:txBody>
      </p:sp>
    </p:spTree>
    <p:extLst>
      <p:ext uri="{BB962C8B-B14F-4D97-AF65-F5344CB8AC3E}">
        <p14:creationId xmlns:p14="http://schemas.microsoft.com/office/powerpoint/2010/main" val="224187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33</a:t>
            </a:fld>
            <a:endParaRPr lang="en-US" dirty="0">
              <a:solidFill>
                <a:prstClr val="black">
                  <a:tint val="75000"/>
                </a:prstClr>
              </a:solidFill>
            </a:endParaRPr>
          </a:p>
        </p:txBody>
      </p:sp>
      <p:sp>
        <p:nvSpPr>
          <p:cNvPr id="7" name="Rectangle 6"/>
          <p:cNvSpPr/>
          <p:nvPr/>
        </p:nvSpPr>
        <p:spPr>
          <a:xfrm>
            <a:off x="457200" y="798072"/>
            <a:ext cx="8229600" cy="553998"/>
          </a:xfrm>
          <a:prstGeom prst="rect">
            <a:avLst/>
          </a:prstGeom>
        </p:spPr>
        <p:txBody>
          <a:bodyPr wrap="square">
            <a:spAutoFit/>
          </a:bodyPr>
          <a:lstStyle/>
          <a:p>
            <a:pPr algn="ctr" defTabSz="457189"/>
            <a:r>
              <a:rPr lang="en-US" sz="3000" dirty="0">
                <a:solidFill>
                  <a:prstClr val="black"/>
                </a:solidFill>
                <a:latin typeface="Corbel" panose="020B0503020204020204" pitchFamily="34" charset="0"/>
              </a:rPr>
              <a:t>Chrome Plating and Anodizing Facilities in LAC</a:t>
            </a:r>
          </a:p>
        </p:txBody>
      </p:sp>
      <p:pic>
        <p:nvPicPr>
          <p:cNvPr id="3" name="Picture 2">
            <a:extLst>
              <a:ext uri="{FF2B5EF4-FFF2-40B4-BE49-F238E27FC236}">
                <a16:creationId xmlns:a16="http://schemas.microsoft.com/office/drawing/2014/main" id="{6EE2CC4A-8D1F-42DB-B35A-28665D4B8A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81843" y="1532128"/>
            <a:ext cx="5780314" cy="5189347"/>
          </a:xfrm>
          <a:prstGeom prst="rect">
            <a:avLst/>
          </a:prstGeom>
        </p:spPr>
      </p:pic>
    </p:spTree>
    <p:extLst>
      <p:ext uri="{BB962C8B-B14F-4D97-AF65-F5344CB8AC3E}">
        <p14:creationId xmlns:p14="http://schemas.microsoft.com/office/powerpoint/2010/main" val="626645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223" y="805658"/>
            <a:ext cx="8653669" cy="927892"/>
          </a:xfrm>
        </p:spPr>
        <p:txBody>
          <a:bodyPr>
            <a:noAutofit/>
          </a:bodyPr>
          <a:lstStyle/>
          <a:p>
            <a:pPr algn="ctr"/>
            <a:r>
              <a:rPr lang="en-US" sz="3600" b="0">
                <a:latin typeface="Corbel" panose="020B0503020204020204" pitchFamily="34" charset="0"/>
              </a:rPr>
              <a:t>Factors contributing to health threat</a:t>
            </a:r>
            <a:endParaRPr lang="en-US" sz="3600" b="0" dirty="0">
              <a:latin typeface="Corbel" panose="020B0503020204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7357444"/>
              </p:ext>
            </p:extLst>
          </p:nvPr>
        </p:nvGraphicFramePr>
        <p:xfrm>
          <a:off x="240223" y="2168521"/>
          <a:ext cx="8503726" cy="3790900"/>
        </p:xfrm>
        <a:graphic>
          <a:graphicData uri="http://schemas.openxmlformats.org/drawingml/2006/table">
            <a:tbl>
              <a:tblPr firstRow="1" bandRow="1">
                <a:tableStyleId>{5C22544A-7EE6-4342-B048-85BDC9FD1C3A}</a:tableStyleId>
              </a:tblPr>
              <a:tblGrid>
                <a:gridCol w="2722051">
                  <a:extLst>
                    <a:ext uri="{9D8B030D-6E8A-4147-A177-3AD203B41FA5}">
                      <a16:colId xmlns:a16="http://schemas.microsoft.com/office/drawing/2014/main" val="20000"/>
                    </a:ext>
                  </a:extLst>
                </a:gridCol>
                <a:gridCol w="1123950">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1238250">
                  <a:extLst>
                    <a:ext uri="{9D8B030D-6E8A-4147-A177-3AD203B41FA5}">
                      <a16:colId xmlns:a16="http://schemas.microsoft.com/office/drawing/2014/main" val="20003"/>
                    </a:ext>
                  </a:extLst>
                </a:gridCol>
                <a:gridCol w="1190625">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tblGrid>
              <a:tr h="720844">
                <a:tc>
                  <a:txBody>
                    <a:bodyPr/>
                    <a:lstStyle/>
                    <a:p>
                      <a:r>
                        <a:rPr lang="en-US"/>
                        <a:t>Contributing Factors</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a:p>
                    <a:p>
                      <a:pPr marL="0" marR="0" indent="0" algn="ctr" defTabSz="457200" rtl="0" eaLnBrk="1" fontAlgn="auto" latinLnBrk="0" hangingPunct="1">
                        <a:lnSpc>
                          <a:spcPct val="100000"/>
                        </a:lnSpc>
                        <a:spcBef>
                          <a:spcPts val="0"/>
                        </a:spcBef>
                        <a:spcAft>
                          <a:spcPts val="0"/>
                        </a:spcAft>
                        <a:buClrTx/>
                        <a:buSzTx/>
                        <a:buFontTx/>
                        <a:buNone/>
                        <a:tabLst/>
                        <a:defRPr/>
                      </a:pPr>
                      <a:r>
                        <a:rPr lang="en-US"/>
                        <a:t>Exide</a:t>
                      </a:r>
                    </a:p>
                    <a:p>
                      <a:pPr algn="ctr"/>
                      <a:endParaRPr lang="en-US" sz="1800"/>
                    </a:p>
                  </a:txBody>
                  <a:tcPr marL="0" marR="0" marT="0" marB="0" anchor="ctr"/>
                </a:tc>
                <a:tc>
                  <a:txBody>
                    <a:bodyPr/>
                    <a:lstStyle/>
                    <a:p>
                      <a:pPr algn="ctr"/>
                      <a:r>
                        <a:rPr lang="en-US" sz="1800"/>
                        <a:t>Paramount</a:t>
                      </a:r>
                    </a:p>
                    <a:p>
                      <a:pPr algn="ctr"/>
                      <a:r>
                        <a:rPr lang="en-US" sz="1800"/>
                        <a:t>Cr</a:t>
                      </a:r>
                      <a:r>
                        <a:rPr lang="en-US" sz="1800" baseline="30000"/>
                        <a:t>+6</a:t>
                      </a:r>
                    </a:p>
                  </a:txBody>
                  <a:tcPr marL="0" marR="0" marT="0" marB="0" anchor="ctr"/>
                </a:tc>
                <a:tc>
                  <a:txBody>
                    <a:bodyPr/>
                    <a:lstStyle/>
                    <a:p>
                      <a:pPr algn="ctr"/>
                      <a:r>
                        <a:rPr lang="en-US"/>
                        <a:t>Fruitland</a:t>
                      </a:r>
                    </a:p>
                    <a:p>
                      <a:pPr algn="ctr"/>
                      <a:r>
                        <a:rPr lang="en-US"/>
                        <a:t>Fire</a:t>
                      </a:r>
                    </a:p>
                  </a:txBody>
                  <a:tcPr anchor="ctr"/>
                </a:tc>
                <a:tc>
                  <a:txBody>
                    <a:bodyPr/>
                    <a:lstStyle/>
                    <a:p>
                      <a:pPr algn="ctr"/>
                      <a:r>
                        <a:rPr lang="en-US"/>
                        <a:t>Fermin Oil Site</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a:p>
                    <a:p>
                      <a:pPr marL="0" marR="0" indent="0" algn="ctr" defTabSz="457200" rtl="0" eaLnBrk="1" fontAlgn="auto" latinLnBrk="0" hangingPunct="1">
                        <a:lnSpc>
                          <a:spcPct val="100000"/>
                        </a:lnSpc>
                        <a:spcBef>
                          <a:spcPts val="0"/>
                        </a:spcBef>
                        <a:spcAft>
                          <a:spcPts val="0"/>
                        </a:spcAft>
                        <a:buClrTx/>
                        <a:buSzTx/>
                        <a:buFontTx/>
                        <a:buNone/>
                        <a:tabLst/>
                        <a:defRPr/>
                      </a:pPr>
                      <a:r>
                        <a:rPr lang="en-US"/>
                        <a:t>Aliso</a:t>
                      </a:r>
                    </a:p>
                    <a:p>
                      <a:pPr algn="ctr"/>
                      <a:endParaRPr lang="en-US"/>
                    </a:p>
                  </a:txBody>
                  <a:tcPr anchor="ctr"/>
                </a:tc>
                <a:extLst>
                  <a:ext uri="{0D108BD9-81ED-4DB2-BD59-A6C34878D82A}">
                    <a16:rowId xmlns:a16="http://schemas.microsoft.com/office/drawing/2014/main" val="10000"/>
                  </a:ext>
                </a:extLst>
              </a:tr>
              <a:tr h="73660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0"/>
                        <a:t>Land-use decisions</a:t>
                      </a:r>
                      <a:endParaRPr lang="en-US"/>
                    </a:p>
                  </a:txBody>
                  <a:tcPr anchor="ctr"/>
                </a:tc>
                <a:tc>
                  <a:txBody>
                    <a:bodyPr/>
                    <a:lstStyle/>
                    <a:p>
                      <a:pPr algn="ctr"/>
                      <a:r>
                        <a:rPr lang="en-US" b="1">
                          <a:solidFill>
                            <a:srgbClr val="00205B"/>
                          </a:solidFill>
                        </a:rPr>
                        <a:t>X</a:t>
                      </a:r>
                    </a:p>
                  </a:txBody>
                  <a:tcPr marL="0" marR="0" marT="0" marB="0" anchor="ctr"/>
                </a:tc>
                <a:tc>
                  <a:txBody>
                    <a:bodyPr/>
                    <a:lstStyle/>
                    <a:p>
                      <a:pPr algn="ctr"/>
                      <a:r>
                        <a:rPr lang="en-US" b="1">
                          <a:solidFill>
                            <a:schemeClr val="tx2">
                              <a:lumMod val="75000"/>
                            </a:schemeClr>
                          </a:solidFill>
                        </a:rPr>
                        <a:t>X</a:t>
                      </a:r>
                    </a:p>
                  </a:txBody>
                  <a:tcPr marL="0" marR="0" marT="0" marB="0" anchor="ctr"/>
                </a:tc>
                <a:tc>
                  <a:txBody>
                    <a:bodyPr/>
                    <a:lstStyle/>
                    <a:p>
                      <a:pPr algn="ctr"/>
                      <a:endParaRPr lang="en-US" b="1">
                        <a:solidFill>
                          <a:schemeClr val="tx2">
                            <a:lumMod val="75000"/>
                          </a:schemeClr>
                        </a:solidFill>
                      </a:endParaRPr>
                    </a:p>
                  </a:txBody>
                  <a:tcPr anchor="ctr"/>
                </a:tc>
                <a:tc>
                  <a:txBody>
                    <a:bodyPr/>
                    <a:lstStyle/>
                    <a:p>
                      <a:pPr algn="ctr"/>
                      <a:endParaRPr lang="en-US" b="1">
                        <a:solidFill>
                          <a:schemeClr val="tx2">
                            <a:lumMod val="75000"/>
                          </a:schemeClr>
                        </a:solidFill>
                      </a:endParaRPr>
                    </a:p>
                  </a:txBody>
                  <a:tcPr anchor="ctr"/>
                </a:tc>
                <a:tc>
                  <a:txBody>
                    <a:bodyPr/>
                    <a:lstStyle/>
                    <a:p>
                      <a:pPr algn="ctr"/>
                      <a:endParaRPr lang="en-US" b="1">
                        <a:solidFill>
                          <a:schemeClr val="tx2">
                            <a:lumMod val="75000"/>
                          </a:schemeClr>
                        </a:solidFill>
                      </a:endParaRPr>
                    </a:p>
                  </a:txBody>
                  <a:tcPr anchor="ctr"/>
                </a:tc>
                <a:extLst>
                  <a:ext uri="{0D108BD9-81ED-4DB2-BD59-A6C34878D82A}">
                    <a16:rowId xmlns:a16="http://schemas.microsoft.com/office/drawing/2014/main" val="10001"/>
                  </a:ext>
                </a:extLst>
              </a:tr>
              <a:tr h="460379">
                <a:tc>
                  <a:txBody>
                    <a:bodyPr/>
                    <a:lstStyle/>
                    <a:p>
                      <a:r>
                        <a:rPr lang="en-US"/>
                        <a:t>Regulatory inequities</a:t>
                      </a:r>
                    </a:p>
                  </a:txBody>
                  <a:tcPr anchor="ctr"/>
                </a:tc>
                <a:tc>
                  <a:txBody>
                    <a:bodyPr/>
                    <a:lstStyle/>
                    <a:p>
                      <a:pPr algn="ctr"/>
                      <a:r>
                        <a:rPr lang="en-US" b="1">
                          <a:solidFill>
                            <a:srgbClr val="C00000"/>
                          </a:solidFill>
                        </a:rPr>
                        <a:t>X</a:t>
                      </a:r>
                    </a:p>
                  </a:txBody>
                  <a:tcPr marL="0" marR="0" marT="0" marB="0" anchor="ctr"/>
                </a:tc>
                <a:tc>
                  <a:txBody>
                    <a:bodyPr/>
                    <a:lstStyle/>
                    <a:p>
                      <a:pPr algn="ctr"/>
                      <a:r>
                        <a:rPr lang="en-US" b="1">
                          <a:solidFill>
                            <a:schemeClr val="tx2">
                              <a:lumMod val="75000"/>
                            </a:schemeClr>
                          </a:solidFill>
                        </a:rPr>
                        <a:t>X</a:t>
                      </a:r>
                    </a:p>
                  </a:txBody>
                  <a:tcPr marL="0" marR="0" marT="0" marB="0" anchor="ctr"/>
                </a:tc>
                <a:tc>
                  <a:txBody>
                    <a:bodyPr/>
                    <a:lstStyle/>
                    <a:p>
                      <a:pPr algn="ctr"/>
                      <a:endParaRPr lang="en-US" b="1">
                        <a:solidFill>
                          <a:srgbClr val="C00000"/>
                        </a:solidFill>
                      </a:endParaRPr>
                    </a:p>
                  </a:txBody>
                  <a:tcPr anchor="ctr"/>
                </a:tc>
                <a:tc>
                  <a:txBody>
                    <a:bodyPr/>
                    <a:lstStyle/>
                    <a:p>
                      <a:pPr algn="ctr"/>
                      <a:endParaRPr lang="en-US" b="1">
                        <a:solidFill>
                          <a:srgbClr val="C00000"/>
                        </a:solidFill>
                      </a:endParaRPr>
                    </a:p>
                  </a:txBody>
                  <a:tcPr anchor="ctr"/>
                </a:tc>
                <a:tc>
                  <a:txBody>
                    <a:bodyPr/>
                    <a:lstStyle/>
                    <a:p>
                      <a:pPr algn="ctr"/>
                      <a:endParaRPr lang="en-US" b="1">
                        <a:solidFill>
                          <a:srgbClr val="C00000"/>
                        </a:solidFill>
                      </a:endParaRPr>
                    </a:p>
                  </a:txBody>
                  <a:tcPr anchor="ctr"/>
                </a:tc>
                <a:extLst>
                  <a:ext uri="{0D108BD9-81ED-4DB2-BD59-A6C34878D82A}">
                    <a16:rowId xmlns:a16="http://schemas.microsoft.com/office/drawing/2014/main" val="10002"/>
                  </a:ext>
                </a:extLst>
              </a:tr>
              <a:tr h="55983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a:t>Environmental conditions</a:t>
                      </a:r>
                    </a:p>
                  </a:txBody>
                  <a:tcPr anchor="ctr"/>
                </a:tc>
                <a:tc>
                  <a:txBody>
                    <a:bodyPr/>
                    <a:lstStyle/>
                    <a:p>
                      <a:pPr algn="ctr"/>
                      <a:r>
                        <a:rPr lang="en-US" b="1">
                          <a:solidFill>
                            <a:srgbClr val="00205B"/>
                          </a:solidFill>
                        </a:rPr>
                        <a:t>X</a:t>
                      </a:r>
                    </a:p>
                  </a:txBody>
                  <a:tcPr marL="0" marR="0" marT="0" marB="0" anchor="ctr"/>
                </a:tc>
                <a:tc>
                  <a:txBody>
                    <a:bodyPr/>
                    <a:lstStyle/>
                    <a:p>
                      <a:pPr algn="ctr"/>
                      <a:r>
                        <a:rPr lang="en-US" b="1">
                          <a:solidFill>
                            <a:schemeClr val="tx2">
                              <a:lumMod val="75000"/>
                            </a:schemeClr>
                          </a:solidFill>
                        </a:rPr>
                        <a:t>X</a:t>
                      </a:r>
                    </a:p>
                  </a:txBody>
                  <a:tcPr marL="0" marR="0" marT="0" marB="0" anchor="ctr"/>
                </a:tc>
                <a:tc>
                  <a:txBody>
                    <a:bodyPr/>
                    <a:lstStyle/>
                    <a:p>
                      <a:pPr algn="ctr"/>
                      <a:endParaRPr lang="en-US" b="1">
                        <a:solidFill>
                          <a:schemeClr val="tx2">
                            <a:lumMod val="75000"/>
                          </a:schemeClr>
                        </a:solidFill>
                      </a:endParaRPr>
                    </a:p>
                  </a:txBody>
                  <a:tcPr anchor="ctr"/>
                </a:tc>
                <a:tc>
                  <a:txBody>
                    <a:bodyPr/>
                    <a:lstStyle/>
                    <a:p>
                      <a:pPr algn="ctr"/>
                      <a:endParaRPr lang="en-US" b="1">
                        <a:solidFill>
                          <a:schemeClr val="tx2">
                            <a:lumMod val="75000"/>
                          </a:schemeClr>
                        </a:solidFill>
                      </a:endParaRPr>
                    </a:p>
                  </a:txBody>
                  <a:tcPr anchor="ctr"/>
                </a:tc>
                <a:tc>
                  <a:txBody>
                    <a:bodyPr/>
                    <a:lstStyle/>
                    <a:p>
                      <a:pPr algn="ctr"/>
                      <a:endParaRPr lang="en-US">
                        <a:solidFill>
                          <a:schemeClr val="tx2">
                            <a:lumMod val="75000"/>
                          </a:schemeClr>
                        </a:solidFill>
                      </a:endParaRPr>
                    </a:p>
                  </a:txBody>
                  <a:tcPr anchor="ctr"/>
                </a:tc>
                <a:extLst>
                  <a:ext uri="{0D108BD9-81ED-4DB2-BD59-A6C34878D82A}">
                    <a16:rowId xmlns:a16="http://schemas.microsoft.com/office/drawing/2014/main" val="10003"/>
                  </a:ext>
                </a:extLst>
              </a:tr>
              <a:tr h="559839">
                <a:tc>
                  <a:txBody>
                    <a:bodyPr/>
                    <a:lstStyle/>
                    <a:p>
                      <a:r>
                        <a:rPr lang="en-US"/>
                        <a:t>Socio-economic disparities</a:t>
                      </a:r>
                    </a:p>
                  </a:txBody>
                  <a:tcPr anchor="ctr"/>
                </a:tc>
                <a:tc>
                  <a:txBody>
                    <a:bodyPr/>
                    <a:lstStyle/>
                    <a:p>
                      <a:pPr algn="ctr"/>
                      <a:r>
                        <a:rPr lang="en-US" b="1">
                          <a:solidFill>
                            <a:srgbClr val="00205B"/>
                          </a:solidFill>
                        </a:rPr>
                        <a:t>X</a:t>
                      </a:r>
                    </a:p>
                  </a:txBody>
                  <a:tcPr marL="0" marR="0" marT="0" marB="0" anchor="ctr"/>
                </a:tc>
                <a:tc>
                  <a:txBody>
                    <a:bodyPr/>
                    <a:lstStyle/>
                    <a:p>
                      <a:pPr algn="ctr"/>
                      <a:endParaRPr lang="en-US" b="1">
                        <a:solidFill>
                          <a:schemeClr val="tx2">
                            <a:lumMod val="75000"/>
                          </a:schemeClr>
                        </a:solidFill>
                      </a:endParaRPr>
                    </a:p>
                  </a:txBody>
                  <a:tcPr marL="0" marR="0" marT="0" marB="0" anchor="ctr"/>
                </a:tc>
                <a:tc>
                  <a:txBody>
                    <a:bodyPr/>
                    <a:lstStyle/>
                    <a:p>
                      <a:pPr algn="ctr"/>
                      <a:endParaRPr lang="en-US" b="1">
                        <a:solidFill>
                          <a:schemeClr val="tx2">
                            <a:lumMod val="75000"/>
                          </a:schemeClr>
                        </a:solidFill>
                      </a:endParaRPr>
                    </a:p>
                  </a:txBody>
                  <a:tcPr anchor="ctr"/>
                </a:tc>
                <a:tc>
                  <a:txBody>
                    <a:bodyPr/>
                    <a:lstStyle/>
                    <a:p>
                      <a:pPr algn="ctr"/>
                      <a:endParaRPr lang="en-US" b="1">
                        <a:solidFill>
                          <a:schemeClr val="tx2">
                            <a:lumMod val="75000"/>
                          </a:schemeClr>
                        </a:solidFill>
                      </a:endParaRPr>
                    </a:p>
                  </a:txBody>
                  <a:tcPr anchor="ctr"/>
                </a:tc>
                <a:tc>
                  <a:txBody>
                    <a:bodyPr/>
                    <a:lstStyle/>
                    <a:p>
                      <a:pPr algn="ctr"/>
                      <a:endParaRPr lang="en-US">
                        <a:solidFill>
                          <a:schemeClr val="tx2">
                            <a:lumMod val="75000"/>
                          </a:schemeClr>
                        </a:solidFill>
                      </a:endParaRPr>
                    </a:p>
                  </a:txBody>
                  <a:tcPr anchor="ctr"/>
                </a:tc>
                <a:extLst>
                  <a:ext uri="{0D108BD9-81ED-4DB2-BD59-A6C34878D82A}">
                    <a16:rowId xmlns:a16="http://schemas.microsoft.com/office/drawing/2014/main" val="10004"/>
                  </a:ext>
                </a:extLst>
              </a:tr>
              <a:tr h="559839">
                <a:tc>
                  <a:txBody>
                    <a:bodyPr/>
                    <a:lstStyle/>
                    <a:p>
                      <a:r>
                        <a:rPr lang="en-US"/>
                        <a:t>Health disparities</a:t>
                      </a:r>
                    </a:p>
                  </a:txBody>
                  <a:tcPr anchor="ctr"/>
                </a:tc>
                <a:tc>
                  <a:txBody>
                    <a:bodyPr/>
                    <a:lstStyle/>
                    <a:p>
                      <a:pPr algn="ctr"/>
                      <a:r>
                        <a:rPr lang="en-US" b="1">
                          <a:solidFill>
                            <a:srgbClr val="00205B"/>
                          </a:solidFill>
                        </a:rPr>
                        <a:t>X</a:t>
                      </a:r>
                    </a:p>
                  </a:txBody>
                  <a:tcPr marL="0" marR="0" marT="0" marB="0" anchor="ctr"/>
                </a:tc>
                <a:tc>
                  <a:txBody>
                    <a:bodyPr/>
                    <a:lstStyle/>
                    <a:p>
                      <a:pPr algn="ctr"/>
                      <a:endParaRPr lang="en-US" b="1">
                        <a:solidFill>
                          <a:schemeClr val="tx2">
                            <a:lumMod val="75000"/>
                          </a:schemeClr>
                        </a:solidFill>
                      </a:endParaRPr>
                    </a:p>
                  </a:txBody>
                  <a:tcPr marL="0" marR="0" marT="0" marB="0" anchor="ctr"/>
                </a:tc>
                <a:tc>
                  <a:txBody>
                    <a:bodyPr/>
                    <a:lstStyle/>
                    <a:p>
                      <a:pPr algn="ctr"/>
                      <a:endParaRPr lang="en-US" b="1">
                        <a:solidFill>
                          <a:schemeClr val="tx2">
                            <a:lumMod val="75000"/>
                          </a:schemeClr>
                        </a:solidFill>
                      </a:endParaRPr>
                    </a:p>
                  </a:txBody>
                  <a:tcPr anchor="ctr"/>
                </a:tc>
                <a:tc>
                  <a:txBody>
                    <a:bodyPr/>
                    <a:lstStyle/>
                    <a:p>
                      <a:pPr algn="ctr"/>
                      <a:endParaRPr lang="en-US" b="1">
                        <a:solidFill>
                          <a:schemeClr val="tx2">
                            <a:lumMod val="75000"/>
                          </a:schemeClr>
                        </a:solidFill>
                      </a:endParaRPr>
                    </a:p>
                  </a:txBody>
                  <a:tcPr anchor="ctr"/>
                </a:tc>
                <a:tc>
                  <a:txBody>
                    <a:bodyPr/>
                    <a:lstStyle/>
                    <a:p>
                      <a:pPr algn="ctr"/>
                      <a:endParaRPr lang="en-US">
                        <a:solidFill>
                          <a:schemeClr val="tx2">
                            <a:lumMod val="75000"/>
                          </a:schemeClr>
                        </a:solidFill>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18307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35</a:t>
            </a:fld>
            <a:endParaRPr lang="en-US" dirty="0">
              <a:solidFill>
                <a:prstClr val="black">
                  <a:tint val="75000"/>
                </a:prstClr>
              </a:solidFill>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 y="1410146"/>
            <a:ext cx="5445193" cy="5404984"/>
          </a:xfrm>
          <a:prstGeom prst="rect">
            <a:avLst/>
          </a:prstGeom>
        </p:spPr>
      </p:pic>
      <p:sp>
        <p:nvSpPr>
          <p:cNvPr id="7" name="Rectangle 6"/>
          <p:cNvSpPr/>
          <p:nvPr/>
        </p:nvSpPr>
        <p:spPr>
          <a:xfrm>
            <a:off x="457200" y="798072"/>
            <a:ext cx="8229600" cy="553998"/>
          </a:xfrm>
          <a:prstGeom prst="rect">
            <a:avLst/>
          </a:prstGeom>
        </p:spPr>
        <p:txBody>
          <a:bodyPr wrap="square">
            <a:spAutoFit/>
          </a:bodyPr>
          <a:lstStyle/>
          <a:p>
            <a:pPr algn="ctr" defTabSz="457189"/>
            <a:r>
              <a:rPr lang="en-US" sz="3000" dirty="0">
                <a:solidFill>
                  <a:schemeClr val="tx2">
                    <a:lumMod val="75000"/>
                  </a:schemeClr>
                </a:solidFill>
                <a:latin typeface="Corbel" panose="020B0503020204020204" pitchFamily="34" charset="0"/>
              </a:rPr>
              <a:t>Fruitland Magnesium Fire, Maywood</a:t>
            </a:r>
          </a:p>
        </p:txBody>
      </p:sp>
      <p:sp>
        <p:nvSpPr>
          <p:cNvPr id="10" name="Content Placeholder 2"/>
          <p:cNvSpPr txBox="1">
            <a:spLocks/>
          </p:cNvSpPr>
          <p:nvPr/>
        </p:nvSpPr>
        <p:spPr>
          <a:xfrm>
            <a:off x="5550418" y="1606996"/>
            <a:ext cx="3441182" cy="5114479"/>
          </a:xfrm>
          <a:prstGeom prst="rect">
            <a:avLst/>
          </a:prstGeom>
        </p:spPr>
        <p:txBody>
          <a:bodyPr vert="horz" lIns="91440" tIns="45720" rIns="91440" bIns="45720" rtlCol="0">
            <a:noAutofit/>
          </a:bodyPr>
          <a:lst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endParaRPr lang="en" sz="2000"/>
          </a:p>
          <a:p>
            <a:pPr>
              <a:buFont typeface="Wingdings" panose="05000000000000000000" pitchFamily="2" charset="2"/>
              <a:buChar char="§"/>
            </a:pPr>
            <a:r>
              <a:rPr lang="en" sz="2000">
                <a:solidFill>
                  <a:schemeClr val="tx2">
                    <a:lumMod val="75000"/>
                  </a:schemeClr>
                </a:solidFill>
                <a:latin typeface="Corbel" panose="020B0503020204020204" pitchFamily="34" charset="0"/>
              </a:rPr>
              <a:t>Magnesium fire &amp; explosion  in salvage yard immediately adjacent to residential community</a:t>
            </a:r>
          </a:p>
          <a:p>
            <a:pPr marL="0" indent="0">
              <a:buNone/>
            </a:pPr>
            <a:endParaRPr lang="en-US" sz="2000">
              <a:solidFill>
                <a:schemeClr val="tx2">
                  <a:lumMod val="75000"/>
                </a:schemeClr>
              </a:solidFill>
              <a:latin typeface="Corbel" panose="020B0503020204020204" pitchFamily="34" charset="0"/>
            </a:endParaRPr>
          </a:p>
          <a:p>
            <a:pPr>
              <a:spcBef>
                <a:spcPts val="0"/>
              </a:spcBef>
              <a:buFont typeface="Wingdings" panose="05000000000000000000" pitchFamily="2" charset="2"/>
              <a:buChar char="§"/>
            </a:pPr>
            <a:r>
              <a:rPr lang="en-US" sz="2000">
                <a:solidFill>
                  <a:schemeClr val="tx2">
                    <a:lumMod val="75000"/>
                  </a:schemeClr>
                </a:solidFill>
                <a:latin typeface="Corbel" panose="020B0503020204020204" pitchFamily="34" charset="0"/>
              </a:rPr>
              <a:t>Residents experienced:</a:t>
            </a:r>
          </a:p>
          <a:p>
            <a:pPr lvl="1">
              <a:spcBef>
                <a:spcPts val="0"/>
              </a:spcBef>
              <a:buFont typeface="Courier New" panose="02070309020205020404" pitchFamily="49" charset="0"/>
              <a:buChar char="o"/>
            </a:pPr>
            <a:r>
              <a:rPr lang="en-US" sz="2000">
                <a:solidFill>
                  <a:schemeClr val="tx2">
                    <a:lumMod val="75000"/>
                  </a:schemeClr>
                </a:solidFill>
                <a:latin typeface="Corbel" panose="020B0503020204020204" pitchFamily="34" charset="0"/>
              </a:rPr>
              <a:t>breathing difficulties</a:t>
            </a:r>
          </a:p>
          <a:p>
            <a:pPr lvl="1">
              <a:spcBef>
                <a:spcPts val="0"/>
              </a:spcBef>
              <a:buFont typeface="Courier New" panose="02070309020205020404" pitchFamily="49" charset="0"/>
              <a:buChar char="o"/>
            </a:pPr>
            <a:r>
              <a:rPr lang="en-US" sz="2000">
                <a:solidFill>
                  <a:schemeClr val="tx2">
                    <a:lumMod val="75000"/>
                  </a:schemeClr>
                </a:solidFill>
                <a:latin typeface="Corbel" panose="020B0503020204020204" pitchFamily="34" charset="0"/>
              </a:rPr>
              <a:t>nausea, stomach ache</a:t>
            </a:r>
          </a:p>
          <a:p>
            <a:pPr lvl="1">
              <a:spcBef>
                <a:spcPts val="0"/>
              </a:spcBef>
              <a:buFont typeface="Courier New" panose="02070309020205020404" pitchFamily="49" charset="0"/>
              <a:buChar char="o"/>
            </a:pPr>
            <a:r>
              <a:rPr lang="en-US" sz="2000">
                <a:solidFill>
                  <a:schemeClr val="tx2">
                    <a:lumMod val="75000"/>
                  </a:schemeClr>
                </a:solidFill>
                <a:latin typeface="Corbel" panose="020B0503020204020204" pitchFamily="34" charset="0"/>
              </a:rPr>
              <a:t>eye</a:t>
            </a:r>
            <a:r>
              <a:rPr lang="en-US" sz="2000" dirty="0">
                <a:solidFill>
                  <a:schemeClr val="tx2">
                    <a:lumMod val="75000"/>
                  </a:schemeClr>
                </a:solidFill>
                <a:latin typeface="Corbel" panose="020B0503020204020204" pitchFamily="34" charset="0"/>
              </a:rPr>
              <a:t>, nose &amp; throat irritation</a:t>
            </a:r>
          </a:p>
          <a:p>
            <a:pPr lvl="1">
              <a:spcBef>
                <a:spcPts val="0"/>
              </a:spcBef>
              <a:buFont typeface="Courier New" panose="02070309020205020404" pitchFamily="49" charset="0"/>
              <a:buChar char="o"/>
            </a:pPr>
            <a:r>
              <a:rPr lang="en-US" sz="2000">
                <a:solidFill>
                  <a:schemeClr val="tx2">
                    <a:lumMod val="75000"/>
                  </a:schemeClr>
                </a:solidFill>
                <a:latin typeface="Corbel" panose="020B0503020204020204" pitchFamily="34" charset="0"/>
              </a:rPr>
              <a:t>skin </a:t>
            </a:r>
            <a:r>
              <a:rPr lang="en-US" sz="2000" dirty="0">
                <a:solidFill>
                  <a:schemeClr val="tx2">
                    <a:lumMod val="75000"/>
                  </a:schemeClr>
                </a:solidFill>
                <a:latin typeface="Corbel" panose="020B0503020204020204" pitchFamily="34" charset="0"/>
              </a:rPr>
              <a:t>r</a:t>
            </a:r>
            <a:r>
              <a:rPr lang="en-US" sz="2000">
                <a:solidFill>
                  <a:schemeClr val="tx2">
                    <a:lumMod val="75000"/>
                  </a:schemeClr>
                </a:solidFill>
                <a:latin typeface="Corbel" panose="020B0503020204020204" pitchFamily="34" charset="0"/>
              </a:rPr>
              <a:t>ash </a:t>
            </a:r>
            <a:endParaRPr lang="en-US" sz="2000" dirty="0">
              <a:solidFill>
                <a:schemeClr val="tx2">
                  <a:lumMod val="75000"/>
                </a:schemeClr>
              </a:solidFill>
              <a:latin typeface="Corbel" panose="020B0503020204020204" pitchFamily="34" charset="0"/>
            </a:endParaRPr>
          </a:p>
          <a:p>
            <a:pPr lvl="1">
              <a:spcBef>
                <a:spcPts val="0"/>
              </a:spcBef>
              <a:buFont typeface="Courier New" panose="02070309020205020404" pitchFamily="49" charset="0"/>
              <a:buChar char="o"/>
            </a:pPr>
            <a:r>
              <a:rPr lang="en-US" sz="2000">
                <a:solidFill>
                  <a:schemeClr val="tx2">
                    <a:lumMod val="75000"/>
                  </a:schemeClr>
                </a:solidFill>
                <a:latin typeface="Corbel" panose="020B0503020204020204" pitchFamily="34" charset="0"/>
              </a:rPr>
              <a:t>depression</a:t>
            </a:r>
            <a:endParaRPr lang="en-US" sz="2000" dirty="0">
              <a:solidFill>
                <a:schemeClr val="tx2">
                  <a:lumMod val="75000"/>
                </a:schemeClr>
              </a:solidFill>
              <a:latin typeface="Corbel" panose="020B0503020204020204" pitchFamily="34" charset="0"/>
            </a:endParaRPr>
          </a:p>
          <a:p>
            <a:pPr lvl="1">
              <a:spcBef>
                <a:spcPts val="0"/>
              </a:spcBef>
              <a:buFont typeface="Courier New" panose="02070309020205020404" pitchFamily="49" charset="0"/>
              <a:buChar char="o"/>
            </a:pPr>
            <a:r>
              <a:rPr lang="en-US" sz="2000">
                <a:solidFill>
                  <a:schemeClr val="tx2">
                    <a:lumMod val="75000"/>
                  </a:schemeClr>
                </a:solidFill>
                <a:latin typeface="Corbel" panose="020B0503020204020204" pitchFamily="34" charset="0"/>
              </a:rPr>
              <a:t>anxiety</a:t>
            </a:r>
            <a:endParaRPr lang="en-US" sz="2000" dirty="0">
              <a:solidFill>
                <a:schemeClr val="tx2">
                  <a:lumMod val="75000"/>
                </a:schemeClr>
              </a:solidFill>
              <a:latin typeface="Corbel" panose="020B0503020204020204" pitchFamily="34" charset="0"/>
            </a:endParaRPr>
          </a:p>
        </p:txBody>
      </p:sp>
    </p:spTree>
    <p:extLst>
      <p:ext uri="{BB962C8B-B14F-4D97-AF65-F5344CB8AC3E}">
        <p14:creationId xmlns:p14="http://schemas.microsoft.com/office/powerpoint/2010/main" val="3638368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36</a:t>
            </a:fld>
            <a:endParaRPr lang="en-US" dirty="0">
              <a:solidFill>
                <a:prstClr val="black">
                  <a:tint val="75000"/>
                </a:prstClr>
              </a:solidFill>
            </a:endParaRPr>
          </a:p>
        </p:txBody>
      </p:sp>
      <p:sp>
        <p:nvSpPr>
          <p:cNvPr id="7" name="Rectangle 6"/>
          <p:cNvSpPr/>
          <p:nvPr/>
        </p:nvSpPr>
        <p:spPr>
          <a:xfrm>
            <a:off x="622203" y="762787"/>
            <a:ext cx="7899594" cy="707886"/>
          </a:xfrm>
          <a:prstGeom prst="rect">
            <a:avLst/>
          </a:prstGeom>
        </p:spPr>
        <p:txBody>
          <a:bodyPr wrap="square">
            <a:spAutoFit/>
          </a:bodyPr>
          <a:lstStyle/>
          <a:p>
            <a:pPr algn="ctr" defTabSz="457189"/>
            <a:endParaRPr lang="en-US" sz="1000">
              <a:solidFill>
                <a:prstClr val="black"/>
              </a:solidFill>
            </a:endParaRPr>
          </a:p>
          <a:p>
            <a:pPr algn="ctr" defTabSz="457189"/>
            <a:r>
              <a:rPr lang="en-US" sz="3000">
                <a:solidFill>
                  <a:prstClr val="black"/>
                </a:solidFill>
                <a:latin typeface="Corbel" panose="020B0503020204020204" pitchFamily="34" charset="0"/>
              </a:rPr>
              <a:t>Fruitland Magnesium Fire, Maywood</a:t>
            </a:r>
            <a:endParaRPr lang="en-US" sz="3000" dirty="0">
              <a:solidFill>
                <a:prstClr val="black"/>
              </a:solidFill>
              <a:latin typeface="Corbel" panose="020B0503020204020204" pitchFamily="34" charset="0"/>
            </a:endParaRPr>
          </a:p>
        </p:txBody>
      </p:sp>
      <p:pic>
        <p:nvPicPr>
          <p:cNvPr id="8" name="Picture 2" descr="Image result for industrial facility close to resident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71111" y="1495426"/>
            <a:ext cx="8539753" cy="480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049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223" y="805658"/>
            <a:ext cx="8653669" cy="927892"/>
          </a:xfrm>
        </p:spPr>
        <p:txBody>
          <a:bodyPr>
            <a:noAutofit/>
          </a:bodyPr>
          <a:lstStyle/>
          <a:p>
            <a:pPr algn="ctr"/>
            <a:r>
              <a:rPr lang="en-US" sz="3600" b="0">
                <a:latin typeface="Corbel" panose="020B0503020204020204" pitchFamily="34" charset="0"/>
              </a:rPr>
              <a:t>Factors contributing to health threat</a:t>
            </a:r>
            <a:endParaRPr lang="en-US" sz="3600" b="0" dirty="0">
              <a:latin typeface="Corbel" panose="020B0503020204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55581671"/>
              </p:ext>
            </p:extLst>
          </p:nvPr>
        </p:nvGraphicFramePr>
        <p:xfrm>
          <a:off x="240223" y="2168521"/>
          <a:ext cx="8503726" cy="3790900"/>
        </p:xfrm>
        <a:graphic>
          <a:graphicData uri="http://schemas.openxmlformats.org/drawingml/2006/table">
            <a:tbl>
              <a:tblPr firstRow="1" bandRow="1">
                <a:tableStyleId>{5C22544A-7EE6-4342-B048-85BDC9FD1C3A}</a:tableStyleId>
              </a:tblPr>
              <a:tblGrid>
                <a:gridCol w="2722051">
                  <a:extLst>
                    <a:ext uri="{9D8B030D-6E8A-4147-A177-3AD203B41FA5}">
                      <a16:colId xmlns:a16="http://schemas.microsoft.com/office/drawing/2014/main" val="20000"/>
                    </a:ext>
                  </a:extLst>
                </a:gridCol>
                <a:gridCol w="1123950">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1238250">
                  <a:extLst>
                    <a:ext uri="{9D8B030D-6E8A-4147-A177-3AD203B41FA5}">
                      <a16:colId xmlns:a16="http://schemas.microsoft.com/office/drawing/2014/main" val="20003"/>
                    </a:ext>
                  </a:extLst>
                </a:gridCol>
                <a:gridCol w="1190625">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tblGrid>
              <a:tr h="720844">
                <a:tc>
                  <a:txBody>
                    <a:bodyPr/>
                    <a:lstStyle/>
                    <a:p>
                      <a:r>
                        <a:rPr lang="en-US"/>
                        <a:t>Contributing Factors</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a:p>
                    <a:p>
                      <a:pPr marL="0" marR="0" indent="0" algn="ctr" defTabSz="457200" rtl="0" eaLnBrk="1" fontAlgn="auto" latinLnBrk="0" hangingPunct="1">
                        <a:lnSpc>
                          <a:spcPct val="100000"/>
                        </a:lnSpc>
                        <a:spcBef>
                          <a:spcPts val="0"/>
                        </a:spcBef>
                        <a:spcAft>
                          <a:spcPts val="0"/>
                        </a:spcAft>
                        <a:buClrTx/>
                        <a:buSzTx/>
                        <a:buFontTx/>
                        <a:buNone/>
                        <a:tabLst/>
                        <a:defRPr/>
                      </a:pPr>
                      <a:r>
                        <a:rPr lang="en-US"/>
                        <a:t>Exide</a:t>
                      </a:r>
                    </a:p>
                    <a:p>
                      <a:pPr algn="ctr"/>
                      <a:endParaRPr lang="en-US" sz="1800"/>
                    </a:p>
                  </a:txBody>
                  <a:tcPr marL="0" marR="0" marT="0" marB="0" anchor="ctr"/>
                </a:tc>
                <a:tc>
                  <a:txBody>
                    <a:bodyPr/>
                    <a:lstStyle/>
                    <a:p>
                      <a:pPr algn="ctr"/>
                      <a:r>
                        <a:rPr lang="en-US" sz="1800"/>
                        <a:t>Paramount</a:t>
                      </a:r>
                    </a:p>
                    <a:p>
                      <a:pPr algn="ctr"/>
                      <a:r>
                        <a:rPr lang="en-US" sz="1800"/>
                        <a:t>Cr</a:t>
                      </a:r>
                      <a:r>
                        <a:rPr lang="en-US" sz="1800" baseline="30000"/>
                        <a:t>+6</a:t>
                      </a:r>
                    </a:p>
                  </a:txBody>
                  <a:tcPr marL="0" marR="0" marT="0" marB="0" anchor="ctr"/>
                </a:tc>
                <a:tc>
                  <a:txBody>
                    <a:bodyPr/>
                    <a:lstStyle/>
                    <a:p>
                      <a:pPr algn="ctr"/>
                      <a:r>
                        <a:rPr lang="en-US"/>
                        <a:t>Fruitland</a:t>
                      </a:r>
                    </a:p>
                    <a:p>
                      <a:pPr algn="ctr"/>
                      <a:r>
                        <a:rPr lang="en-US"/>
                        <a:t>Fire</a:t>
                      </a:r>
                    </a:p>
                  </a:txBody>
                  <a:tcPr anchor="ctr"/>
                </a:tc>
                <a:tc>
                  <a:txBody>
                    <a:bodyPr/>
                    <a:lstStyle/>
                    <a:p>
                      <a:pPr algn="ctr"/>
                      <a:r>
                        <a:rPr lang="en-US"/>
                        <a:t>Fermin Oil Site</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a:p>
                    <a:p>
                      <a:pPr marL="0" marR="0" indent="0" algn="ctr" defTabSz="457200" rtl="0" eaLnBrk="1" fontAlgn="auto" latinLnBrk="0" hangingPunct="1">
                        <a:lnSpc>
                          <a:spcPct val="100000"/>
                        </a:lnSpc>
                        <a:spcBef>
                          <a:spcPts val="0"/>
                        </a:spcBef>
                        <a:spcAft>
                          <a:spcPts val="0"/>
                        </a:spcAft>
                        <a:buClrTx/>
                        <a:buSzTx/>
                        <a:buFontTx/>
                        <a:buNone/>
                        <a:tabLst/>
                        <a:defRPr/>
                      </a:pPr>
                      <a:r>
                        <a:rPr lang="en-US"/>
                        <a:t>Aliso</a:t>
                      </a:r>
                    </a:p>
                    <a:p>
                      <a:pPr algn="ctr"/>
                      <a:endParaRPr lang="en-US"/>
                    </a:p>
                  </a:txBody>
                  <a:tcPr anchor="ctr"/>
                </a:tc>
                <a:extLst>
                  <a:ext uri="{0D108BD9-81ED-4DB2-BD59-A6C34878D82A}">
                    <a16:rowId xmlns:a16="http://schemas.microsoft.com/office/drawing/2014/main" val="10000"/>
                  </a:ext>
                </a:extLst>
              </a:tr>
              <a:tr h="73660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0"/>
                        <a:t>Land-use decisions</a:t>
                      </a:r>
                      <a:endParaRPr lang="en-US"/>
                    </a:p>
                  </a:txBody>
                  <a:tcPr anchor="ctr"/>
                </a:tc>
                <a:tc>
                  <a:txBody>
                    <a:bodyPr/>
                    <a:lstStyle/>
                    <a:p>
                      <a:pPr algn="ctr"/>
                      <a:r>
                        <a:rPr lang="en-US" b="1">
                          <a:solidFill>
                            <a:srgbClr val="00205B"/>
                          </a:solidFill>
                        </a:rPr>
                        <a:t>X</a:t>
                      </a:r>
                    </a:p>
                  </a:txBody>
                  <a:tcPr marL="0" marR="0" marT="0" marB="0" anchor="ctr"/>
                </a:tc>
                <a:tc>
                  <a:txBody>
                    <a:bodyPr/>
                    <a:lstStyle/>
                    <a:p>
                      <a:pPr algn="ctr"/>
                      <a:r>
                        <a:rPr lang="en-US" b="1">
                          <a:solidFill>
                            <a:schemeClr val="tx2">
                              <a:lumMod val="75000"/>
                            </a:schemeClr>
                          </a:solidFill>
                        </a:rPr>
                        <a:t>X</a:t>
                      </a:r>
                    </a:p>
                  </a:txBody>
                  <a:tcPr marL="0" marR="0" marT="0" marB="0" anchor="ctr"/>
                </a:tc>
                <a:tc>
                  <a:txBody>
                    <a:bodyPr/>
                    <a:lstStyle/>
                    <a:p>
                      <a:pPr algn="ctr"/>
                      <a:r>
                        <a:rPr lang="en-US" b="1">
                          <a:solidFill>
                            <a:schemeClr val="tx2">
                              <a:lumMod val="75000"/>
                            </a:schemeClr>
                          </a:solidFill>
                        </a:rPr>
                        <a:t>X</a:t>
                      </a:r>
                    </a:p>
                  </a:txBody>
                  <a:tcPr anchor="ctr"/>
                </a:tc>
                <a:tc>
                  <a:txBody>
                    <a:bodyPr/>
                    <a:lstStyle/>
                    <a:p>
                      <a:pPr algn="ctr"/>
                      <a:endParaRPr lang="en-US" b="1">
                        <a:solidFill>
                          <a:schemeClr val="tx2">
                            <a:lumMod val="75000"/>
                          </a:schemeClr>
                        </a:solidFill>
                      </a:endParaRPr>
                    </a:p>
                  </a:txBody>
                  <a:tcPr anchor="ctr"/>
                </a:tc>
                <a:tc>
                  <a:txBody>
                    <a:bodyPr/>
                    <a:lstStyle/>
                    <a:p>
                      <a:pPr algn="ctr"/>
                      <a:endParaRPr lang="en-US" b="1">
                        <a:solidFill>
                          <a:schemeClr val="tx2">
                            <a:lumMod val="75000"/>
                          </a:schemeClr>
                        </a:solidFill>
                      </a:endParaRPr>
                    </a:p>
                  </a:txBody>
                  <a:tcPr anchor="ctr"/>
                </a:tc>
                <a:extLst>
                  <a:ext uri="{0D108BD9-81ED-4DB2-BD59-A6C34878D82A}">
                    <a16:rowId xmlns:a16="http://schemas.microsoft.com/office/drawing/2014/main" val="10001"/>
                  </a:ext>
                </a:extLst>
              </a:tr>
              <a:tr h="460379">
                <a:tc>
                  <a:txBody>
                    <a:bodyPr/>
                    <a:lstStyle/>
                    <a:p>
                      <a:r>
                        <a:rPr lang="en-US"/>
                        <a:t>Regulatory inequities</a:t>
                      </a:r>
                    </a:p>
                  </a:txBody>
                  <a:tcPr anchor="ctr"/>
                </a:tc>
                <a:tc>
                  <a:txBody>
                    <a:bodyPr/>
                    <a:lstStyle/>
                    <a:p>
                      <a:pPr algn="ctr"/>
                      <a:r>
                        <a:rPr lang="en-US" b="1">
                          <a:solidFill>
                            <a:srgbClr val="C00000"/>
                          </a:solidFill>
                        </a:rPr>
                        <a:t>X</a:t>
                      </a:r>
                    </a:p>
                  </a:txBody>
                  <a:tcPr marL="0" marR="0" marT="0" marB="0" anchor="ctr"/>
                </a:tc>
                <a:tc>
                  <a:txBody>
                    <a:bodyPr/>
                    <a:lstStyle/>
                    <a:p>
                      <a:pPr algn="ctr"/>
                      <a:r>
                        <a:rPr lang="en-US" b="1">
                          <a:solidFill>
                            <a:schemeClr val="tx2">
                              <a:lumMod val="75000"/>
                            </a:schemeClr>
                          </a:solidFill>
                        </a:rPr>
                        <a:t>X</a:t>
                      </a:r>
                    </a:p>
                  </a:txBody>
                  <a:tcPr marL="0" marR="0" marT="0" marB="0" anchor="ctr"/>
                </a:tc>
                <a:tc>
                  <a:txBody>
                    <a:bodyPr/>
                    <a:lstStyle/>
                    <a:p>
                      <a:pPr algn="ctr"/>
                      <a:r>
                        <a:rPr lang="en-US" b="1">
                          <a:solidFill>
                            <a:srgbClr val="C00000"/>
                          </a:solidFill>
                        </a:rPr>
                        <a:t>X</a:t>
                      </a:r>
                    </a:p>
                  </a:txBody>
                  <a:tcPr anchor="ctr"/>
                </a:tc>
                <a:tc>
                  <a:txBody>
                    <a:bodyPr/>
                    <a:lstStyle/>
                    <a:p>
                      <a:pPr algn="ctr"/>
                      <a:endParaRPr lang="en-US" b="1">
                        <a:solidFill>
                          <a:srgbClr val="C00000"/>
                        </a:solidFill>
                      </a:endParaRPr>
                    </a:p>
                  </a:txBody>
                  <a:tcPr anchor="ctr"/>
                </a:tc>
                <a:tc>
                  <a:txBody>
                    <a:bodyPr/>
                    <a:lstStyle/>
                    <a:p>
                      <a:pPr algn="ctr"/>
                      <a:endParaRPr lang="en-US" b="1">
                        <a:solidFill>
                          <a:srgbClr val="C00000"/>
                        </a:solidFill>
                      </a:endParaRPr>
                    </a:p>
                  </a:txBody>
                  <a:tcPr anchor="ctr"/>
                </a:tc>
                <a:extLst>
                  <a:ext uri="{0D108BD9-81ED-4DB2-BD59-A6C34878D82A}">
                    <a16:rowId xmlns:a16="http://schemas.microsoft.com/office/drawing/2014/main" val="10002"/>
                  </a:ext>
                </a:extLst>
              </a:tr>
              <a:tr h="55983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a:t>Environmental conditions</a:t>
                      </a:r>
                    </a:p>
                  </a:txBody>
                  <a:tcPr anchor="ctr"/>
                </a:tc>
                <a:tc>
                  <a:txBody>
                    <a:bodyPr/>
                    <a:lstStyle/>
                    <a:p>
                      <a:pPr algn="ctr"/>
                      <a:r>
                        <a:rPr lang="en-US" b="1">
                          <a:solidFill>
                            <a:srgbClr val="00205B"/>
                          </a:solidFill>
                        </a:rPr>
                        <a:t>X</a:t>
                      </a:r>
                    </a:p>
                  </a:txBody>
                  <a:tcPr marL="0" marR="0" marT="0" marB="0" anchor="ctr"/>
                </a:tc>
                <a:tc>
                  <a:txBody>
                    <a:bodyPr/>
                    <a:lstStyle/>
                    <a:p>
                      <a:pPr algn="ctr"/>
                      <a:r>
                        <a:rPr lang="en-US" b="1">
                          <a:solidFill>
                            <a:schemeClr val="tx2">
                              <a:lumMod val="75000"/>
                            </a:schemeClr>
                          </a:solidFill>
                        </a:rPr>
                        <a:t>X</a:t>
                      </a:r>
                    </a:p>
                  </a:txBody>
                  <a:tcPr marL="0" marR="0" marT="0" marB="0" anchor="ctr"/>
                </a:tc>
                <a:tc>
                  <a:txBody>
                    <a:bodyPr/>
                    <a:lstStyle/>
                    <a:p>
                      <a:pPr algn="ctr"/>
                      <a:r>
                        <a:rPr lang="en-US" b="1">
                          <a:solidFill>
                            <a:schemeClr val="tx2">
                              <a:lumMod val="75000"/>
                            </a:schemeClr>
                          </a:solidFill>
                        </a:rPr>
                        <a:t>X</a:t>
                      </a:r>
                    </a:p>
                  </a:txBody>
                  <a:tcPr anchor="ctr"/>
                </a:tc>
                <a:tc>
                  <a:txBody>
                    <a:bodyPr/>
                    <a:lstStyle/>
                    <a:p>
                      <a:pPr algn="ctr"/>
                      <a:endParaRPr lang="en-US" b="1">
                        <a:solidFill>
                          <a:schemeClr val="tx2">
                            <a:lumMod val="75000"/>
                          </a:schemeClr>
                        </a:solidFill>
                      </a:endParaRPr>
                    </a:p>
                  </a:txBody>
                  <a:tcPr anchor="ctr"/>
                </a:tc>
                <a:tc>
                  <a:txBody>
                    <a:bodyPr/>
                    <a:lstStyle/>
                    <a:p>
                      <a:pPr algn="ctr"/>
                      <a:endParaRPr lang="en-US">
                        <a:solidFill>
                          <a:schemeClr val="tx2">
                            <a:lumMod val="75000"/>
                          </a:schemeClr>
                        </a:solidFill>
                      </a:endParaRPr>
                    </a:p>
                  </a:txBody>
                  <a:tcPr anchor="ctr"/>
                </a:tc>
                <a:extLst>
                  <a:ext uri="{0D108BD9-81ED-4DB2-BD59-A6C34878D82A}">
                    <a16:rowId xmlns:a16="http://schemas.microsoft.com/office/drawing/2014/main" val="10003"/>
                  </a:ext>
                </a:extLst>
              </a:tr>
              <a:tr h="559839">
                <a:tc>
                  <a:txBody>
                    <a:bodyPr/>
                    <a:lstStyle/>
                    <a:p>
                      <a:r>
                        <a:rPr lang="en-US"/>
                        <a:t>Socio-economic disparities</a:t>
                      </a:r>
                    </a:p>
                  </a:txBody>
                  <a:tcPr anchor="ctr"/>
                </a:tc>
                <a:tc>
                  <a:txBody>
                    <a:bodyPr/>
                    <a:lstStyle/>
                    <a:p>
                      <a:pPr algn="ctr"/>
                      <a:r>
                        <a:rPr lang="en-US" b="1">
                          <a:solidFill>
                            <a:srgbClr val="00205B"/>
                          </a:solidFill>
                        </a:rPr>
                        <a:t>X</a:t>
                      </a:r>
                    </a:p>
                  </a:txBody>
                  <a:tcPr marL="0" marR="0" marT="0" marB="0" anchor="ctr"/>
                </a:tc>
                <a:tc>
                  <a:txBody>
                    <a:bodyPr/>
                    <a:lstStyle/>
                    <a:p>
                      <a:pPr algn="ctr"/>
                      <a:endParaRPr lang="en-US" b="1">
                        <a:solidFill>
                          <a:schemeClr val="tx2">
                            <a:lumMod val="75000"/>
                          </a:schemeClr>
                        </a:solidFill>
                      </a:endParaRPr>
                    </a:p>
                  </a:txBody>
                  <a:tcPr marL="0" marR="0" marT="0" marB="0" anchor="ctr"/>
                </a:tc>
                <a:tc>
                  <a:txBody>
                    <a:bodyPr/>
                    <a:lstStyle/>
                    <a:p>
                      <a:pPr algn="ctr"/>
                      <a:r>
                        <a:rPr lang="en-US" b="1">
                          <a:solidFill>
                            <a:schemeClr val="tx2">
                              <a:lumMod val="75000"/>
                            </a:schemeClr>
                          </a:solidFill>
                        </a:rPr>
                        <a:t>X</a:t>
                      </a:r>
                    </a:p>
                  </a:txBody>
                  <a:tcPr anchor="ctr"/>
                </a:tc>
                <a:tc>
                  <a:txBody>
                    <a:bodyPr/>
                    <a:lstStyle/>
                    <a:p>
                      <a:pPr algn="ctr"/>
                      <a:endParaRPr lang="en-US" b="1">
                        <a:solidFill>
                          <a:schemeClr val="tx2">
                            <a:lumMod val="75000"/>
                          </a:schemeClr>
                        </a:solidFill>
                      </a:endParaRPr>
                    </a:p>
                  </a:txBody>
                  <a:tcPr anchor="ctr"/>
                </a:tc>
                <a:tc>
                  <a:txBody>
                    <a:bodyPr/>
                    <a:lstStyle/>
                    <a:p>
                      <a:pPr algn="ctr"/>
                      <a:endParaRPr lang="en-US">
                        <a:solidFill>
                          <a:schemeClr val="tx2">
                            <a:lumMod val="75000"/>
                          </a:schemeClr>
                        </a:solidFill>
                      </a:endParaRPr>
                    </a:p>
                  </a:txBody>
                  <a:tcPr anchor="ctr"/>
                </a:tc>
                <a:extLst>
                  <a:ext uri="{0D108BD9-81ED-4DB2-BD59-A6C34878D82A}">
                    <a16:rowId xmlns:a16="http://schemas.microsoft.com/office/drawing/2014/main" val="10004"/>
                  </a:ext>
                </a:extLst>
              </a:tr>
              <a:tr h="559839">
                <a:tc>
                  <a:txBody>
                    <a:bodyPr/>
                    <a:lstStyle/>
                    <a:p>
                      <a:r>
                        <a:rPr lang="en-US"/>
                        <a:t>Health disparities</a:t>
                      </a:r>
                    </a:p>
                  </a:txBody>
                  <a:tcPr anchor="ctr"/>
                </a:tc>
                <a:tc>
                  <a:txBody>
                    <a:bodyPr/>
                    <a:lstStyle/>
                    <a:p>
                      <a:pPr algn="ctr"/>
                      <a:r>
                        <a:rPr lang="en-US" b="1">
                          <a:solidFill>
                            <a:srgbClr val="00205B"/>
                          </a:solidFill>
                        </a:rPr>
                        <a:t>X</a:t>
                      </a:r>
                    </a:p>
                  </a:txBody>
                  <a:tcPr marL="0" marR="0" marT="0" marB="0" anchor="ctr"/>
                </a:tc>
                <a:tc>
                  <a:txBody>
                    <a:bodyPr/>
                    <a:lstStyle/>
                    <a:p>
                      <a:pPr algn="ctr"/>
                      <a:endParaRPr lang="en-US" b="1">
                        <a:solidFill>
                          <a:schemeClr val="tx2">
                            <a:lumMod val="75000"/>
                          </a:schemeClr>
                        </a:solidFill>
                      </a:endParaRPr>
                    </a:p>
                  </a:txBody>
                  <a:tcPr marL="0" marR="0" marT="0" marB="0" anchor="ctr"/>
                </a:tc>
                <a:tc>
                  <a:txBody>
                    <a:bodyPr/>
                    <a:lstStyle/>
                    <a:p>
                      <a:pPr algn="ctr"/>
                      <a:r>
                        <a:rPr lang="en-US" b="1">
                          <a:solidFill>
                            <a:schemeClr val="tx2">
                              <a:lumMod val="75000"/>
                            </a:schemeClr>
                          </a:solidFill>
                        </a:rPr>
                        <a:t>X</a:t>
                      </a:r>
                    </a:p>
                  </a:txBody>
                  <a:tcPr anchor="ctr"/>
                </a:tc>
                <a:tc>
                  <a:txBody>
                    <a:bodyPr/>
                    <a:lstStyle/>
                    <a:p>
                      <a:pPr algn="ctr"/>
                      <a:endParaRPr lang="en-US" b="1">
                        <a:solidFill>
                          <a:schemeClr val="tx2">
                            <a:lumMod val="75000"/>
                          </a:schemeClr>
                        </a:solidFill>
                      </a:endParaRPr>
                    </a:p>
                  </a:txBody>
                  <a:tcPr anchor="ctr"/>
                </a:tc>
                <a:tc>
                  <a:txBody>
                    <a:bodyPr/>
                    <a:lstStyle/>
                    <a:p>
                      <a:pPr algn="ctr"/>
                      <a:endParaRPr lang="en-US">
                        <a:solidFill>
                          <a:schemeClr val="tx2">
                            <a:lumMod val="75000"/>
                          </a:schemeClr>
                        </a:solidFill>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73694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38</a:t>
            </a:fld>
            <a:endParaRPr lang="en-US" dirty="0">
              <a:solidFill>
                <a:prstClr val="black">
                  <a:tint val="75000"/>
                </a:prstClr>
              </a:solidFill>
            </a:endParaRPr>
          </a:p>
        </p:txBody>
      </p:sp>
      <p:sp>
        <p:nvSpPr>
          <p:cNvPr id="6" name="Content Placeholder 5"/>
          <p:cNvSpPr>
            <a:spLocks noGrp="1"/>
          </p:cNvSpPr>
          <p:nvPr>
            <p:ph idx="1"/>
          </p:nvPr>
        </p:nvSpPr>
        <p:spPr>
          <a:xfrm>
            <a:off x="162232" y="1467684"/>
            <a:ext cx="8790039" cy="4737738"/>
          </a:xfrm>
        </p:spPr>
        <p:txBody>
          <a:bodyPr/>
          <a:lstStyle/>
          <a:p>
            <a:pPr marL="548649" lvl="1" indent="-342900">
              <a:buFont typeface="Wingdings" panose="05000000000000000000" pitchFamily="2" charset="2"/>
              <a:buChar char="§"/>
            </a:pPr>
            <a:r>
              <a:rPr lang="en-US" sz="2000">
                <a:solidFill>
                  <a:schemeClr val="tx2">
                    <a:lumMod val="75000"/>
                  </a:schemeClr>
                </a:solidFill>
                <a:latin typeface="Corbel" panose="020B0503020204020204" pitchFamily="34" charset="0"/>
              </a:rPr>
              <a:t>State and City of LA </a:t>
            </a:r>
            <a:r>
              <a:rPr lang="en-US" sz="2000" dirty="0">
                <a:solidFill>
                  <a:schemeClr val="tx2">
                    <a:lumMod val="75000"/>
                  </a:schemeClr>
                </a:solidFill>
                <a:latin typeface="Corbel" panose="020B0503020204020204" pitchFamily="34" charset="0"/>
              </a:rPr>
              <a:t>plug two “orphan” </a:t>
            </a:r>
            <a:r>
              <a:rPr lang="en-US" sz="2000">
                <a:solidFill>
                  <a:schemeClr val="tx2">
                    <a:lumMod val="75000"/>
                  </a:schemeClr>
                </a:solidFill>
                <a:latin typeface="Corbel" panose="020B0503020204020204" pitchFamily="34" charset="0"/>
              </a:rPr>
              <a:t>wells in front </a:t>
            </a:r>
            <a:r>
              <a:rPr lang="en-US" sz="2000" dirty="0">
                <a:solidFill>
                  <a:schemeClr val="tx2">
                    <a:lumMod val="75000"/>
                  </a:schemeClr>
                </a:solidFill>
                <a:latin typeface="Corbel" panose="020B0503020204020204" pitchFamily="34" charset="0"/>
              </a:rPr>
              <a:t>yards of residential properties due </a:t>
            </a:r>
            <a:r>
              <a:rPr lang="en-US" sz="2000">
                <a:solidFill>
                  <a:schemeClr val="tx2">
                    <a:lumMod val="75000"/>
                  </a:schemeClr>
                </a:solidFill>
                <a:latin typeface="Corbel" panose="020B0503020204020204" pitchFamily="34" charset="0"/>
              </a:rPr>
              <a:t>to persistent “rotten </a:t>
            </a:r>
            <a:r>
              <a:rPr lang="en-US" sz="2000" dirty="0">
                <a:solidFill>
                  <a:schemeClr val="tx2">
                    <a:lumMod val="75000"/>
                  </a:schemeClr>
                </a:solidFill>
                <a:latin typeface="Corbel" panose="020B0503020204020204" pitchFamily="34" charset="0"/>
              </a:rPr>
              <a:t>egg” and petroleum odors</a:t>
            </a:r>
          </a:p>
          <a:p>
            <a:pPr marL="548649" lvl="1" indent="-342900">
              <a:buFont typeface="Wingdings" panose="05000000000000000000" pitchFamily="2" charset="2"/>
              <a:buChar char="§"/>
            </a:pPr>
            <a:r>
              <a:rPr lang="en-US" sz="2000">
                <a:solidFill>
                  <a:schemeClr val="tx2">
                    <a:lumMod val="75000"/>
                  </a:schemeClr>
                </a:solidFill>
                <a:latin typeface="Corbel" panose="020B0503020204020204" pitchFamily="34" charset="0"/>
              </a:rPr>
              <a:t>Process </a:t>
            </a:r>
            <a:r>
              <a:rPr lang="en-US" sz="2000" dirty="0">
                <a:solidFill>
                  <a:schemeClr val="tx2">
                    <a:lumMod val="75000"/>
                  </a:schemeClr>
                </a:solidFill>
                <a:latin typeface="Corbel" panose="020B0503020204020204" pitchFamily="34" charset="0"/>
              </a:rPr>
              <a:t>required operation </a:t>
            </a:r>
            <a:r>
              <a:rPr lang="en-US" sz="2000">
                <a:solidFill>
                  <a:schemeClr val="tx2">
                    <a:lumMod val="75000"/>
                  </a:schemeClr>
                </a:solidFill>
                <a:latin typeface="Corbel" panose="020B0503020204020204" pitchFamily="34" charset="0"/>
              </a:rPr>
              <a:t>of large </a:t>
            </a:r>
            <a:r>
              <a:rPr lang="en-US" sz="2000" dirty="0">
                <a:solidFill>
                  <a:schemeClr val="tx2">
                    <a:lumMod val="75000"/>
                  </a:schemeClr>
                </a:solidFill>
                <a:latin typeface="Corbel" panose="020B0503020204020204" pitchFamily="34" charset="0"/>
              </a:rPr>
              <a:t>industrial equipment within feet of residential homes</a:t>
            </a:r>
          </a:p>
          <a:p>
            <a:pPr marL="0" indent="0">
              <a:buNone/>
            </a:pPr>
            <a:endParaRPr lang="en" dirty="0"/>
          </a:p>
          <a:p>
            <a:endParaRPr lang="en-US" dirty="0"/>
          </a:p>
        </p:txBody>
      </p:sp>
      <p:sp>
        <p:nvSpPr>
          <p:cNvPr id="7" name="Rectangle 6"/>
          <p:cNvSpPr/>
          <p:nvPr/>
        </p:nvSpPr>
        <p:spPr>
          <a:xfrm>
            <a:off x="457200" y="798072"/>
            <a:ext cx="8229600" cy="523220"/>
          </a:xfrm>
          <a:prstGeom prst="rect">
            <a:avLst/>
          </a:prstGeom>
        </p:spPr>
        <p:txBody>
          <a:bodyPr wrap="square">
            <a:spAutoFit/>
          </a:bodyPr>
          <a:lstStyle/>
          <a:p>
            <a:pPr algn="ctr" defTabSz="457189"/>
            <a:r>
              <a:rPr lang="en-US" sz="2800">
                <a:solidFill>
                  <a:prstClr val="black"/>
                </a:solidFill>
                <a:latin typeface="Corbel" panose="020B0503020204020204" pitchFamily="34" charset="0"/>
              </a:rPr>
              <a:t>Fermin Street oil wells, LA Echo Park Community</a:t>
            </a:r>
            <a:endParaRPr lang="en-US" sz="2800" dirty="0">
              <a:solidFill>
                <a:prstClr val="black"/>
              </a:solidFill>
              <a:latin typeface="Corbel" panose="020B0503020204020204" pitchFamily="34" charset="0"/>
            </a:endParaRPr>
          </a:p>
        </p:txBody>
      </p:sp>
      <p:sp>
        <p:nvSpPr>
          <p:cNvPr id="10" name="Content Placeholder 2"/>
          <p:cNvSpPr txBox="1">
            <a:spLocks/>
          </p:cNvSpPr>
          <p:nvPr/>
        </p:nvSpPr>
        <p:spPr>
          <a:xfrm>
            <a:off x="5575971" y="3561851"/>
            <a:ext cx="3482303" cy="2737746"/>
          </a:xfrm>
          <a:prstGeom prst="rect">
            <a:avLst/>
          </a:prstGeom>
        </p:spPr>
        <p:txBody>
          <a:bodyPr vert="horz" lIns="91440" tIns="45720" rIns="91440" bIns="45720" rtlCol="0">
            <a:noAutofit/>
          </a:bodyPr>
          <a:lst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i="1" u="sng">
                <a:solidFill>
                  <a:schemeClr val="tx2">
                    <a:lumMod val="75000"/>
                  </a:schemeClr>
                </a:solidFill>
                <a:latin typeface="Corbel" panose="020B0503020204020204" pitchFamily="34" charset="0"/>
              </a:rPr>
              <a:t>Health Impacts</a:t>
            </a:r>
            <a:endParaRPr lang="en-US" sz="2000" b="1" i="1" u="sng" dirty="0">
              <a:solidFill>
                <a:schemeClr val="tx2">
                  <a:lumMod val="75000"/>
                </a:schemeClr>
              </a:solidFill>
              <a:latin typeface="Corbel" panose="020B0503020204020204" pitchFamily="34" charset="0"/>
            </a:endParaRPr>
          </a:p>
          <a:p>
            <a:pPr>
              <a:buFont typeface="Courier New" panose="02070309020205020404" pitchFamily="49" charset="0"/>
              <a:buChar char="o"/>
            </a:pPr>
            <a:r>
              <a:rPr lang="en-US" sz="2000">
                <a:solidFill>
                  <a:schemeClr val="tx2">
                    <a:lumMod val="75000"/>
                  </a:schemeClr>
                </a:solidFill>
                <a:latin typeface="Corbel" panose="020B0503020204020204" pitchFamily="34" charset="0"/>
              </a:rPr>
              <a:t>Headache</a:t>
            </a:r>
          </a:p>
          <a:p>
            <a:pPr>
              <a:buFont typeface="Courier New" panose="02070309020205020404" pitchFamily="49" charset="0"/>
              <a:buChar char="o"/>
            </a:pPr>
            <a:r>
              <a:rPr lang="en-US" sz="2000">
                <a:solidFill>
                  <a:schemeClr val="tx2">
                    <a:lumMod val="75000"/>
                  </a:schemeClr>
                </a:solidFill>
                <a:latin typeface="Corbel" panose="020B0503020204020204" pitchFamily="34" charset="0"/>
              </a:rPr>
              <a:t>Nausea </a:t>
            </a:r>
            <a:endParaRPr lang="en-US" sz="2000" dirty="0">
              <a:solidFill>
                <a:schemeClr val="tx2">
                  <a:lumMod val="75000"/>
                </a:schemeClr>
              </a:solidFill>
              <a:latin typeface="Corbel" panose="020B0503020204020204" pitchFamily="34" charset="0"/>
            </a:endParaRPr>
          </a:p>
          <a:p>
            <a:pPr>
              <a:buFont typeface="Courier New" panose="02070309020205020404" pitchFamily="49" charset="0"/>
              <a:buChar char="o"/>
            </a:pPr>
            <a:r>
              <a:rPr lang="en-US" sz="2000" dirty="0">
                <a:solidFill>
                  <a:schemeClr val="tx2">
                    <a:lumMod val="75000"/>
                  </a:schemeClr>
                </a:solidFill>
                <a:latin typeface="Corbel" panose="020B0503020204020204" pitchFamily="34" charset="0"/>
              </a:rPr>
              <a:t>Exacerbated asthma</a:t>
            </a:r>
          </a:p>
          <a:p>
            <a:pPr>
              <a:buFont typeface="Courier New" panose="02070309020205020404" pitchFamily="49" charset="0"/>
              <a:buChar char="o"/>
            </a:pPr>
            <a:r>
              <a:rPr lang="en-US" sz="2000">
                <a:solidFill>
                  <a:schemeClr val="tx2">
                    <a:lumMod val="75000"/>
                  </a:schemeClr>
                </a:solidFill>
                <a:latin typeface="Corbel" panose="020B0503020204020204" pitchFamily="34" charset="0"/>
              </a:rPr>
              <a:t>Skin rash </a:t>
            </a:r>
            <a:endParaRPr lang="en-US" sz="2000" dirty="0">
              <a:solidFill>
                <a:schemeClr val="tx2">
                  <a:lumMod val="75000"/>
                </a:schemeClr>
              </a:solidFill>
              <a:latin typeface="Corbel" panose="020B0503020204020204" pitchFamily="34" charset="0"/>
            </a:endParaRPr>
          </a:p>
          <a:p>
            <a:pPr>
              <a:buFont typeface="Courier New" panose="02070309020205020404" pitchFamily="49" charset="0"/>
              <a:buChar char="o"/>
            </a:pPr>
            <a:r>
              <a:rPr lang="en-US" sz="2000" dirty="0">
                <a:solidFill>
                  <a:schemeClr val="tx2">
                    <a:lumMod val="75000"/>
                  </a:schemeClr>
                </a:solidFill>
                <a:latin typeface="Corbel" panose="020B0503020204020204" pitchFamily="34" charset="0"/>
              </a:rPr>
              <a:t>Anxiety from loud noise</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150" y="2882259"/>
            <a:ext cx="4464115" cy="3829692"/>
          </a:xfrm>
          <a:prstGeom prst="rect">
            <a:avLst/>
          </a:prstGeom>
        </p:spPr>
      </p:pic>
    </p:spTree>
    <p:extLst>
      <p:ext uri="{BB962C8B-B14F-4D97-AF65-F5344CB8AC3E}">
        <p14:creationId xmlns:p14="http://schemas.microsoft.com/office/powerpoint/2010/main" val="3818775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06679" y="2204848"/>
            <a:ext cx="6644081" cy="1590445"/>
          </a:xfrm>
        </p:spPr>
        <p:txBody>
          <a:bodyPr/>
          <a:lstStyle/>
          <a:p>
            <a:pPr algn="ctr">
              <a:lnSpc>
                <a:spcPct val="100000"/>
              </a:lnSpc>
            </a:pPr>
            <a:r>
              <a:rPr lang="en-US" sz="2400" b="0">
                <a:latin typeface="Corbel" panose="020B0503020204020204" pitchFamily="34" charset="0"/>
              </a:rPr>
              <a:t>Part 1 of 3</a:t>
            </a:r>
            <a:br>
              <a:rPr lang="en-US" sz="2400" b="0">
                <a:latin typeface="Corbel" panose="020B0503020204020204" pitchFamily="34" charset="0"/>
              </a:rPr>
            </a:br>
            <a:r>
              <a:rPr lang="en-US" sz="2400" b="0">
                <a:latin typeface="Corbel" panose="020B0503020204020204" pitchFamily="34" charset="0"/>
              </a:rPr>
              <a:t>  </a:t>
            </a:r>
            <a:br>
              <a:rPr lang="en-US" sz="2400" b="0">
                <a:latin typeface="Corbel" panose="020B0503020204020204" pitchFamily="34" charset="0"/>
              </a:rPr>
            </a:br>
            <a:r>
              <a:rPr lang="en-US" sz="2400" b="0">
                <a:latin typeface="Corbel" panose="020B0503020204020204" pitchFamily="34" charset="0"/>
              </a:rPr>
              <a:t>Case Study: Exide Battery Recyling Facility</a:t>
            </a:r>
            <a:endParaRPr lang="en-US" sz="2400" b="0" dirty="0">
              <a:latin typeface="Corbel" panose="020B0503020204020204" pitchFamily="34" charset="0"/>
            </a:endParaRPr>
          </a:p>
        </p:txBody>
      </p:sp>
    </p:spTree>
    <p:extLst>
      <p:ext uri="{BB962C8B-B14F-4D97-AF65-F5344CB8AC3E}">
        <p14:creationId xmlns:p14="http://schemas.microsoft.com/office/powerpoint/2010/main" val="3628892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39</a:t>
            </a:fld>
            <a:endParaRPr lang="en-US">
              <a:solidFill>
                <a:prstClr val="black">
                  <a:tint val="75000"/>
                </a:prstClr>
              </a:solidFill>
            </a:endParaRPr>
          </a:p>
        </p:txBody>
      </p:sp>
      <p:pic>
        <p:nvPicPr>
          <p:cNvPr id="15" name="Content Placeholder 4" descr="09_13allenco.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00100" y="1401913"/>
            <a:ext cx="7181850" cy="5298627"/>
          </a:xfrm>
          <a:prstGeom prst="rect">
            <a:avLst/>
          </a:prstGeom>
        </p:spPr>
      </p:pic>
      <p:sp>
        <p:nvSpPr>
          <p:cNvPr id="7" name="Title 6"/>
          <p:cNvSpPr>
            <a:spLocks noGrp="1"/>
          </p:cNvSpPr>
          <p:nvPr>
            <p:ph type="title"/>
          </p:nvPr>
        </p:nvSpPr>
        <p:spPr>
          <a:xfrm>
            <a:off x="914399" y="822325"/>
            <a:ext cx="8839201" cy="454018"/>
          </a:xfrm>
        </p:spPr>
        <p:txBody>
          <a:bodyPr/>
          <a:lstStyle/>
          <a:p>
            <a:r>
              <a:rPr lang="en-US" sz="2500" b="0" dirty="0">
                <a:latin typeface="Corbel" panose="020B0503020204020204" pitchFamily="34" charset="0"/>
              </a:rPr>
              <a:t>Allenco Facility, Los Angeles</a:t>
            </a:r>
          </a:p>
        </p:txBody>
      </p:sp>
    </p:spTree>
    <p:extLst>
      <p:ext uri="{BB962C8B-B14F-4D97-AF65-F5344CB8AC3E}">
        <p14:creationId xmlns:p14="http://schemas.microsoft.com/office/powerpoint/2010/main" val="2400022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965216"/>
            <a:ext cx="8229600" cy="634985"/>
          </a:xfrm>
        </p:spPr>
        <p:txBody>
          <a:bodyPr/>
          <a:lstStyle/>
          <a:p>
            <a:r>
              <a:rPr lang="en-US" sz="3000" b="0">
                <a:latin typeface="Corbel" panose="020B0503020204020204" pitchFamily="34" charset="0"/>
              </a:rPr>
              <a:t>Impacts of neighborhood oil and gas facilities</a:t>
            </a:r>
            <a:endParaRPr lang="en-US" sz="3000" b="0" dirty="0">
              <a:latin typeface="Corbel" panose="020B0503020204020204" pitchFamily="34" charset="0"/>
            </a:endParaRPr>
          </a:p>
        </p:txBody>
      </p:sp>
      <p:sp>
        <p:nvSpPr>
          <p:cNvPr id="6" name="Content Placeholder 5"/>
          <p:cNvSpPr>
            <a:spLocks noGrp="1"/>
          </p:cNvSpPr>
          <p:nvPr>
            <p:ph idx="1"/>
          </p:nvPr>
        </p:nvSpPr>
        <p:spPr>
          <a:xfrm>
            <a:off x="457200" y="2165351"/>
            <a:ext cx="8229600" cy="4190999"/>
          </a:xfrm>
        </p:spPr>
        <p:txBody>
          <a:bodyPr/>
          <a:lstStyle/>
          <a:p>
            <a:pPr marL="0" indent="0">
              <a:buNone/>
            </a:pPr>
            <a:r>
              <a:rPr lang="en-US">
                <a:latin typeface="Corbel" panose="020B0503020204020204" pitchFamily="34" charset="0"/>
              </a:rPr>
              <a:t>Report by DPH referenced health effects of oil and gas production facilities, including</a:t>
            </a:r>
            <a:endParaRPr lang="en-US" dirty="0">
              <a:latin typeface="Corbel" panose="020B0503020204020204" pitchFamily="34" charset="0"/>
            </a:endParaRPr>
          </a:p>
          <a:p>
            <a:pPr lvl="2">
              <a:buClrTx/>
              <a:buFont typeface="Courier New" panose="02070309020205020404" pitchFamily="49" charset="0"/>
              <a:buChar char="o"/>
            </a:pPr>
            <a:r>
              <a:rPr lang="en-US" sz="2200">
                <a:latin typeface="Corbel" panose="020B0503020204020204" pitchFamily="34" charset="0"/>
              </a:rPr>
              <a:t>birth </a:t>
            </a:r>
            <a:r>
              <a:rPr lang="en-US" sz="2200" dirty="0">
                <a:latin typeface="Corbel" panose="020B0503020204020204" pitchFamily="34" charset="0"/>
              </a:rPr>
              <a:t>outcomes</a:t>
            </a:r>
          </a:p>
          <a:p>
            <a:pPr lvl="2">
              <a:buClrTx/>
              <a:buFont typeface="Courier New" panose="02070309020205020404" pitchFamily="49" charset="0"/>
              <a:buChar char="o"/>
            </a:pPr>
            <a:r>
              <a:rPr lang="en-US" sz="2200">
                <a:latin typeface="Corbel" panose="020B0503020204020204" pitchFamily="34" charset="0"/>
              </a:rPr>
              <a:t>respiratory </a:t>
            </a:r>
            <a:r>
              <a:rPr lang="en-US" sz="2200" dirty="0">
                <a:latin typeface="Corbel" panose="020B0503020204020204" pitchFamily="34" charset="0"/>
              </a:rPr>
              <a:t>effects</a:t>
            </a:r>
          </a:p>
          <a:p>
            <a:pPr lvl="2">
              <a:buClrTx/>
              <a:buFont typeface="Courier New" panose="02070309020205020404" pitchFamily="49" charset="0"/>
              <a:buChar char="o"/>
            </a:pPr>
            <a:r>
              <a:rPr lang="en-US" sz="2200">
                <a:latin typeface="Corbel" panose="020B0503020204020204" pitchFamily="34" charset="0"/>
              </a:rPr>
              <a:t>neurological </a:t>
            </a:r>
            <a:r>
              <a:rPr lang="en-US" sz="2200" dirty="0">
                <a:latin typeface="Corbel" panose="020B0503020204020204" pitchFamily="34" charset="0"/>
              </a:rPr>
              <a:t>effects</a:t>
            </a:r>
          </a:p>
          <a:p>
            <a:pPr lvl="2">
              <a:buClrTx/>
              <a:buFont typeface="Courier New" panose="02070309020205020404" pitchFamily="49" charset="0"/>
              <a:buChar char="o"/>
            </a:pPr>
            <a:r>
              <a:rPr lang="en-US" sz="2200">
                <a:latin typeface="Corbel" panose="020B0503020204020204" pitchFamily="34" charset="0"/>
              </a:rPr>
              <a:t>gastrointestinal </a:t>
            </a:r>
            <a:r>
              <a:rPr lang="en-US" sz="2200" dirty="0">
                <a:latin typeface="Corbel" panose="020B0503020204020204" pitchFamily="34" charset="0"/>
              </a:rPr>
              <a:t>effects</a:t>
            </a:r>
          </a:p>
          <a:p>
            <a:pPr lvl="2">
              <a:buClrTx/>
              <a:buFont typeface="Courier New" panose="02070309020205020404" pitchFamily="49" charset="0"/>
              <a:buChar char="o"/>
            </a:pPr>
            <a:r>
              <a:rPr lang="en-US" sz="2200">
                <a:latin typeface="Corbel" panose="020B0503020204020204" pitchFamily="34" charset="0"/>
              </a:rPr>
              <a:t>dermatological </a:t>
            </a:r>
            <a:r>
              <a:rPr lang="en-US" sz="2200" dirty="0">
                <a:latin typeface="Corbel" panose="020B0503020204020204" pitchFamily="34" charset="0"/>
              </a:rPr>
              <a:t>effects</a:t>
            </a:r>
          </a:p>
          <a:p>
            <a:pPr lvl="2">
              <a:buClrTx/>
              <a:buFont typeface="Courier New" panose="02070309020205020404" pitchFamily="49" charset="0"/>
              <a:buChar char="o"/>
            </a:pPr>
            <a:r>
              <a:rPr lang="en-US" sz="2200">
                <a:latin typeface="Corbel" panose="020B0503020204020204" pitchFamily="34" charset="0"/>
              </a:rPr>
              <a:t>psychological </a:t>
            </a:r>
            <a:r>
              <a:rPr lang="en-US" sz="2200" dirty="0">
                <a:latin typeface="Corbel" panose="020B0503020204020204" pitchFamily="34" charset="0"/>
              </a:rPr>
              <a:t>effects</a:t>
            </a:r>
          </a:p>
          <a:p>
            <a:endParaRPr lang="en-US" sz="3200" b="1" dirty="0">
              <a:solidFill>
                <a:schemeClr val="accent2"/>
              </a:solidFill>
            </a:endParaRPr>
          </a:p>
          <a:p>
            <a:pPr marL="0" indent="0">
              <a:buNone/>
            </a:pPr>
            <a:endParaRPr lang="en-US" sz="3200" b="1" dirty="0">
              <a:solidFill>
                <a:schemeClr val="accent2"/>
              </a:solidFill>
            </a:endParaRPr>
          </a:p>
          <a:p>
            <a:pPr lvl="1"/>
            <a:endParaRPr lang="en-US" sz="3200" b="1" dirty="0">
              <a:solidFill>
                <a:schemeClr val="accent2"/>
              </a:solidFill>
            </a:endParaRPr>
          </a:p>
        </p:txBody>
      </p:sp>
      <p:sp>
        <p:nvSpPr>
          <p:cNvPr id="3" name="Slide Number Placeholder 2"/>
          <p:cNvSpPr>
            <a:spLocks noGrp="1"/>
          </p:cNvSpPr>
          <p:nvPr>
            <p:ph type="sldNum" sz="quarter" idx="12"/>
          </p:nvPr>
        </p:nvSpPr>
        <p:spPr/>
        <p:txBody>
          <a:bodyPr/>
          <a:lstStyle/>
          <a:p>
            <a:fld id="{C3111FA1-5AF9-0647-B31D-D6250D4530A3}" type="slidenum">
              <a:rPr lang="en-US" smtClean="0"/>
              <a:t>40</a:t>
            </a:fld>
            <a:endParaRPr lang="en-US"/>
          </a:p>
        </p:txBody>
      </p:sp>
    </p:spTree>
    <p:extLst>
      <p:ext uri="{BB962C8B-B14F-4D97-AF65-F5344CB8AC3E}">
        <p14:creationId xmlns:p14="http://schemas.microsoft.com/office/powerpoint/2010/main" val="1190055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223" y="805658"/>
            <a:ext cx="8653669" cy="927892"/>
          </a:xfrm>
        </p:spPr>
        <p:txBody>
          <a:bodyPr>
            <a:noAutofit/>
          </a:bodyPr>
          <a:lstStyle/>
          <a:p>
            <a:pPr algn="ctr"/>
            <a:r>
              <a:rPr lang="en-US" sz="3000" b="0">
                <a:latin typeface="Corbel" panose="020B0503020204020204" pitchFamily="34" charset="0"/>
              </a:rPr>
              <a:t>Factors contributing to health threat</a:t>
            </a:r>
            <a:endParaRPr lang="en-US" sz="3000" b="0" dirty="0">
              <a:latin typeface="Corbel" panose="020B0503020204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989748903"/>
              </p:ext>
            </p:extLst>
          </p:nvPr>
        </p:nvGraphicFramePr>
        <p:xfrm>
          <a:off x="240223" y="2168521"/>
          <a:ext cx="8503726" cy="3790900"/>
        </p:xfrm>
        <a:graphic>
          <a:graphicData uri="http://schemas.openxmlformats.org/drawingml/2006/table">
            <a:tbl>
              <a:tblPr firstRow="1" bandRow="1">
                <a:tableStyleId>{5C22544A-7EE6-4342-B048-85BDC9FD1C3A}</a:tableStyleId>
              </a:tblPr>
              <a:tblGrid>
                <a:gridCol w="2722051">
                  <a:extLst>
                    <a:ext uri="{9D8B030D-6E8A-4147-A177-3AD203B41FA5}">
                      <a16:colId xmlns:a16="http://schemas.microsoft.com/office/drawing/2014/main" val="20000"/>
                    </a:ext>
                  </a:extLst>
                </a:gridCol>
                <a:gridCol w="1123950">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1238250">
                  <a:extLst>
                    <a:ext uri="{9D8B030D-6E8A-4147-A177-3AD203B41FA5}">
                      <a16:colId xmlns:a16="http://schemas.microsoft.com/office/drawing/2014/main" val="20003"/>
                    </a:ext>
                  </a:extLst>
                </a:gridCol>
                <a:gridCol w="1190625">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tblGrid>
              <a:tr h="720844">
                <a:tc>
                  <a:txBody>
                    <a:bodyPr/>
                    <a:lstStyle/>
                    <a:p>
                      <a:r>
                        <a:rPr lang="en-US"/>
                        <a:t>Contributing Factors</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a:p>
                    <a:p>
                      <a:pPr marL="0" marR="0" indent="0" algn="ctr" defTabSz="457200" rtl="0" eaLnBrk="1" fontAlgn="auto" latinLnBrk="0" hangingPunct="1">
                        <a:lnSpc>
                          <a:spcPct val="100000"/>
                        </a:lnSpc>
                        <a:spcBef>
                          <a:spcPts val="0"/>
                        </a:spcBef>
                        <a:spcAft>
                          <a:spcPts val="0"/>
                        </a:spcAft>
                        <a:buClrTx/>
                        <a:buSzTx/>
                        <a:buFontTx/>
                        <a:buNone/>
                        <a:tabLst/>
                        <a:defRPr/>
                      </a:pPr>
                      <a:r>
                        <a:rPr lang="en-US"/>
                        <a:t>Exide</a:t>
                      </a:r>
                    </a:p>
                    <a:p>
                      <a:pPr algn="ctr"/>
                      <a:endParaRPr lang="en-US" sz="1800"/>
                    </a:p>
                  </a:txBody>
                  <a:tcPr marL="0" marR="0" marT="0" marB="0" anchor="ctr"/>
                </a:tc>
                <a:tc>
                  <a:txBody>
                    <a:bodyPr/>
                    <a:lstStyle/>
                    <a:p>
                      <a:pPr algn="ctr"/>
                      <a:r>
                        <a:rPr lang="en-US" sz="1800"/>
                        <a:t>Paramount</a:t>
                      </a:r>
                    </a:p>
                    <a:p>
                      <a:pPr algn="ctr"/>
                      <a:r>
                        <a:rPr lang="en-US" sz="1800"/>
                        <a:t>Cr</a:t>
                      </a:r>
                      <a:r>
                        <a:rPr lang="en-US" sz="1800" baseline="30000"/>
                        <a:t>+6</a:t>
                      </a:r>
                    </a:p>
                  </a:txBody>
                  <a:tcPr marL="0" marR="0" marT="0" marB="0" anchor="ctr"/>
                </a:tc>
                <a:tc>
                  <a:txBody>
                    <a:bodyPr/>
                    <a:lstStyle/>
                    <a:p>
                      <a:pPr algn="ctr"/>
                      <a:r>
                        <a:rPr lang="en-US"/>
                        <a:t>Fruitland</a:t>
                      </a:r>
                    </a:p>
                    <a:p>
                      <a:pPr algn="ctr"/>
                      <a:r>
                        <a:rPr lang="en-US"/>
                        <a:t>Fire</a:t>
                      </a:r>
                    </a:p>
                  </a:txBody>
                  <a:tcPr anchor="ctr"/>
                </a:tc>
                <a:tc>
                  <a:txBody>
                    <a:bodyPr/>
                    <a:lstStyle/>
                    <a:p>
                      <a:pPr algn="ctr"/>
                      <a:r>
                        <a:rPr lang="en-US"/>
                        <a:t>Fermin Oil Site</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a:p>
                    <a:p>
                      <a:pPr marL="0" marR="0" indent="0" algn="ctr" defTabSz="457200" rtl="0" eaLnBrk="1" fontAlgn="auto" latinLnBrk="0" hangingPunct="1">
                        <a:lnSpc>
                          <a:spcPct val="100000"/>
                        </a:lnSpc>
                        <a:spcBef>
                          <a:spcPts val="0"/>
                        </a:spcBef>
                        <a:spcAft>
                          <a:spcPts val="0"/>
                        </a:spcAft>
                        <a:buClrTx/>
                        <a:buSzTx/>
                        <a:buFontTx/>
                        <a:buNone/>
                        <a:tabLst/>
                        <a:defRPr/>
                      </a:pPr>
                      <a:r>
                        <a:rPr lang="en-US"/>
                        <a:t>Aliso</a:t>
                      </a:r>
                    </a:p>
                    <a:p>
                      <a:pPr algn="ctr"/>
                      <a:endParaRPr lang="en-US"/>
                    </a:p>
                  </a:txBody>
                  <a:tcPr anchor="ctr"/>
                </a:tc>
                <a:extLst>
                  <a:ext uri="{0D108BD9-81ED-4DB2-BD59-A6C34878D82A}">
                    <a16:rowId xmlns:a16="http://schemas.microsoft.com/office/drawing/2014/main" val="10000"/>
                  </a:ext>
                </a:extLst>
              </a:tr>
              <a:tr h="73660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0"/>
                        <a:t>Land-use decisions</a:t>
                      </a:r>
                      <a:endParaRPr lang="en-US"/>
                    </a:p>
                  </a:txBody>
                  <a:tcPr anchor="ctr"/>
                </a:tc>
                <a:tc>
                  <a:txBody>
                    <a:bodyPr/>
                    <a:lstStyle/>
                    <a:p>
                      <a:pPr algn="ctr"/>
                      <a:r>
                        <a:rPr lang="en-US" b="1">
                          <a:solidFill>
                            <a:srgbClr val="00205B"/>
                          </a:solidFill>
                        </a:rPr>
                        <a:t>X</a:t>
                      </a:r>
                    </a:p>
                  </a:txBody>
                  <a:tcPr marL="0" marR="0" marT="0" marB="0" anchor="ctr"/>
                </a:tc>
                <a:tc>
                  <a:txBody>
                    <a:bodyPr/>
                    <a:lstStyle/>
                    <a:p>
                      <a:pPr algn="ctr"/>
                      <a:r>
                        <a:rPr lang="en-US" b="1">
                          <a:solidFill>
                            <a:schemeClr val="tx2">
                              <a:lumMod val="75000"/>
                            </a:schemeClr>
                          </a:solidFill>
                        </a:rPr>
                        <a:t>X</a:t>
                      </a:r>
                    </a:p>
                  </a:txBody>
                  <a:tcPr marL="0" marR="0" marT="0" marB="0" anchor="ctr"/>
                </a:tc>
                <a:tc>
                  <a:txBody>
                    <a:bodyPr/>
                    <a:lstStyle/>
                    <a:p>
                      <a:pPr algn="ctr"/>
                      <a:r>
                        <a:rPr lang="en-US" b="1">
                          <a:solidFill>
                            <a:schemeClr val="tx2">
                              <a:lumMod val="75000"/>
                            </a:schemeClr>
                          </a:solidFill>
                        </a:rPr>
                        <a:t>X</a:t>
                      </a:r>
                    </a:p>
                  </a:txBody>
                  <a:tcPr anchor="ctr"/>
                </a:tc>
                <a:tc>
                  <a:txBody>
                    <a:bodyPr/>
                    <a:lstStyle/>
                    <a:p>
                      <a:pPr algn="ctr"/>
                      <a:r>
                        <a:rPr lang="en-US" b="1">
                          <a:solidFill>
                            <a:schemeClr val="tx2">
                              <a:lumMod val="75000"/>
                            </a:schemeClr>
                          </a:solidFill>
                        </a:rPr>
                        <a:t>X</a:t>
                      </a:r>
                    </a:p>
                  </a:txBody>
                  <a:tcPr anchor="ctr"/>
                </a:tc>
                <a:tc>
                  <a:txBody>
                    <a:bodyPr/>
                    <a:lstStyle/>
                    <a:p>
                      <a:pPr algn="ctr"/>
                      <a:endParaRPr lang="en-US" b="1">
                        <a:solidFill>
                          <a:schemeClr val="tx2">
                            <a:lumMod val="75000"/>
                          </a:schemeClr>
                        </a:solidFill>
                      </a:endParaRPr>
                    </a:p>
                  </a:txBody>
                  <a:tcPr anchor="ctr"/>
                </a:tc>
                <a:extLst>
                  <a:ext uri="{0D108BD9-81ED-4DB2-BD59-A6C34878D82A}">
                    <a16:rowId xmlns:a16="http://schemas.microsoft.com/office/drawing/2014/main" val="10001"/>
                  </a:ext>
                </a:extLst>
              </a:tr>
              <a:tr h="460379">
                <a:tc>
                  <a:txBody>
                    <a:bodyPr/>
                    <a:lstStyle/>
                    <a:p>
                      <a:r>
                        <a:rPr lang="en-US"/>
                        <a:t>Regulatory inequities</a:t>
                      </a:r>
                    </a:p>
                  </a:txBody>
                  <a:tcPr anchor="ctr"/>
                </a:tc>
                <a:tc>
                  <a:txBody>
                    <a:bodyPr/>
                    <a:lstStyle/>
                    <a:p>
                      <a:pPr algn="ctr"/>
                      <a:r>
                        <a:rPr lang="en-US" b="1">
                          <a:solidFill>
                            <a:srgbClr val="C00000"/>
                          </a:solidFill>
                        </a:rPr>
                        <a:t>X</a:t>
                      </a:r>
                    </a:p>
                  </a:txBody>
                  <a:tcPr marL="0" marR="0" marT="0" marB="0" anchor="ctr"/>
                </a:tc>
                <a:tc>
                  <a:txBody>
                    <a:bodyPr/>
                    <a:lstStyle/>
                    <a:p>
                      <a:pPr algn="ctr"/>
                      <a:r>
                        <a:rPr lang="en-US" b="1">
                          <a:solidFill>
                            <a:schemeClr val="tx2">
                              <a:lumMod val="75000"/>
                            </a:schemeClr>
                          </a:solidFill>
                        </a:rPr>
                        <a:t>X</a:t>
                      </a:r>
                    </a:p>
                  </a:txBody>
                  <a:tcPr marL="0" marR="0" marT="0" marB="0" anchor="ctr"/>
                </a:tc>
                <a:tc>
                  <a:txBody>
                    <a:bodyPr/>
                    <a:lstStyle/>
                    <a:p>
                      <a:pPr algn="ctr"/>
                      <a:r>
                        <a:rPr lang="en-US" b="1">
                          <a:solidFill>
                            <a:srgbClr val="C00000"/>
                          </a:solidFill>
                        </a:rPr>
                        <a:t>X</a:t>
                      </a:r>
                    </a:p>
                  </a:txBody>
                  <a:tcPr anchor="ctr"/>
                </a:tc>
                <a:tc>
                  <a:txBody>
                    <a:bodyPr/>
                    <a:lstStyle/>
                    <a:p>
                      <a:pPr algn="ctr"/>
                      <a:r>
                        <a:rPr lang="en-US" b="1">
                          <a:solidFill>
                            <a:srgbClr val="C00000"/>
                          </a:solidFill>
                        </a:rPr>
                        <a:t>X</a:t>
                      </a:r>
                    </a:p>
                  </a:txBody>
                  <a:tcPr anchor="ctr"/>
                </a:tc>
                <a:tc>
                  <a:txBody>
                    <a:bodyPr/>
                    <a:lstStyle/>
                    <a:p>
                      <a:pPr algn="ctr"/>
                      <a:endParaRPr lang="en-US" b="1">
                        <a:solidFill>
                          <a:srgbClr val="C00000"/>
                        </a:solidFill>
                      </a:endParaRPr>
                    </a:p>
                  </a:txBody>
                  <a:tcPr anchor="ctr"/>
                </a:tc>
                <a:extLst>
                  <a:ext uri="{0D108BD9-81ED-4DB2-BD59-A6C34878D82A}">
                    <a16:rowId xmlns:a16="http://schemas.microsoft.com/office/drawing/2014/main" val="10002"/>
                  </a:ext>
                </a:extLst>
              </a:tr>
              <a:tr h="55983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a:t>Environmental conditions</a:t>
                      </a:r>
                    </a:p>
                  </a:txBody>
                  <a:tcPr anchor="ctr"/>
                </a:tc>
                <a:tc>
                  <a:txBody>
                    <a:bodyPr/>
                    <a:lstStyle/>
                    <a:p>
                      <a:pPr algn="ctr"/>
                      <a:r>
                        <a:rPr lang="en-US" b="1">
                          <a:solidFill>
                            <a:srgbClr val="00205B"/>
                          </a:solidFill>
                        </a:rPr>
                        <a:t>X</a:t>
                      </a:r>
                    </a:p>
                  </a:txBody>
                  <a:tcPr marL="0" marR="0" marT="0" marB="0" anchor="ctr"/>
                </a:tc>
                <a:tc>
                  <a:txBody>
                    <a:bodyPr/>
                    <a:lstStyle/>
                    <a:p>
                      <a:pPr algn="ctr"/>
                      <a:r>
                        <a:rPr lang="en-US" b="1">
                          <a:solidFill>
                            <a:schemeClr val="tx2">
                              <a:lumMod val="75000"/>
                            </a:schemeClr>
                          </a:solidFill>
                        </a:rPr>
                        <a:t>X</a:t>
                      </a:r>
                    </a:p>
                  </a:txBody>
                  <a:tcPr marL="0" marR="0" marT="0" marB="0" anchor="ctr"/>
                </a:tc>
                <a:tc>
                  <a:txBody>
                    <a:bodyPr/>
                    <a:lstStyle/>
                    <a:p>
                      <a:pPr algn="ctr"/>
                      <a:r>
                        <a:rPr lang="en-US" b="1">
                          <a:solidFill>
                            <a:schemeClr val="tx2">
                              <a:lumMod val="75000"/>
                            </a:schemeClr>
                          </a:solidFill>
                        </a:rPr>
                        <a:t>X</a:t>
                      </a:r>
                    </a:p>
                  </a:txBody>
                  <a:tcPr anchor="ctr"/>
                </a:tc>
                <a:tc>
                  <a:txBody>
                    <a:bodyPr/>
                    <a:lstStyle/>
                    <a:p>
                      <a:pPr algn="ctr"/>
                      <a:r>
                        <a:rPr lang="en-US" b="1">
                          <a:solidFill>
                            <a:schemeClr val="tx2">
                              <a:lumMod val="75000"/>
                            </a:schemeClr>
                          </a:solidFill>
                        </a:rPr>
                        <a:t>X</a:t>
                      </a:r>
                    </a:p>
                  </a:txBody>
                  <a:tcPr anchor="ctr"/>
                </a:tc>
                <a:tc>
                  <a:txBody>
                    <a:bodyPr/>
                    <a:lstStyle/>
                    <a:p>
                      <a:pPr algn="ctr"/>
                      <a:endParaRPr lang="en-US">
                        <a:solidFill>
                          <a:schemeClr val="tx2">
                            <a:lumMod val="75000"/>
                          </a:schemeClr>
                        </a:solidFill>
                      </a:endParaRPr>
                    </a:p>
                  </a:txBody>
                  <a:tcPr anchor="ctr"/>
                </a:tc>
                <a:extLst>
                  <a:ext uri="{0D108BD9-81ED-4DB2-BD59-A6C34878D82A}">
                    <a16:rowId xmlns:a16="http://schemas.microsoft.com/office/drawing/2014/main" val="10003"/>
                  </a:ext>
                </a:extLst>
              </a:tr>
              <a:tr h="559839">
                <a:tc>
                  <a:txBody>
                    <a:bodyPr/>
                    <a:lstStyle/>
                    <a:p>
                      <a:r>
                        <a:rPr lang="en-US"/>
                        <a:t>Socio-economic disparities</a:t>
                      </a:r>
                    </a:p>
                  </a:txBody>
                  <a:tcPr anchor="ctr"/>
                </a:tc>
                <a:tc>
                  <a:txBody>
                    <a:bodyPr/>
                    <a:lstStyle/>
                    <a:p>
                      <a:pPr algn="ctr"/>
                      <a:r>
                        <a:rPr lang="en-US" b="1">
                          <a:solidFill>
                            <a:srgbClr val="00205B"/>
                          </a:solidFill>
                        </a:rPr>
                        <a:t>X</a:t>
                      </a:r>
                    </a:p>
                  </a:txBody>
                  <a:tcPr marL="0" marR="0" marT="0" marB="0" anchor="ctr"/>
                </a:tc>
                <a:tc>
                  <a:txBody>
                    <a:bodyPr/>
                    <a:lstStyle/>
                    <a:p>
                      <a:pPr algn="ctr"/>
                      <a:endParaRPr lang="en-US" b="1">
                        <a:solidFill>
                          <a:schemeClr val="tx2">
                            <a:lumMod val="75000"/>
                          </a:schemeClr>
                        </a:solidFill>
                      </a:endParaRPr>
                    </a:p>
                  </a:txBody>
                  <a:tcPr marL="0" marR="0" marT="0" marB="0" anchor="ctr"/>
                </a:tc>
                <a:tc>
                  <a:txBody>
                    <a:bodyPr/>
                    <a:lstStyle/>
                    <a:p>
                      <a:pPr algn="ctr"/>
                      <a:r>
                        <a:rPr lang="en-US" b="1">
                          <a:solidFill>
                            <a:schemeClr val="tx2">
                              <a:lumMod val="75000"/>
                            </a:schemeClr>
                          </a:solidFill>
                        </a:rPr>
                        <a:t>X</a:t>
                      </a:r>
                    </a:p>
                  </a:txBody>
                  <a:tcPr anchor="ctr"/>
                </a:tc>
                <a:tc>
                  <a:txBody>
                    <a:bodyPr/>
                    <a:lstStyle/>
                    <a:p>
                      <a:pPr algn="ctr"/>
                      <a:r>
                        <a:rPr lang="en-US" b="1">
                          <a:solidFill>
                            <a:schemeClr val="tx2">
                              <a:lumMod val="75000"/>
                            </a:schemeClr>
                          </a:solidFill>
                        </a:rPr>
                        <a:t>X</a:t>
                      </a:r>
                    </a:p>
                  </a:txBody>
                  <a:tcPr anchor="ctr"/>
                </a:tc>
                <a:tc>
                  <a:txBody>
                    <a:bodyPr/>
                    <a:lstStyle/>
                    <a:p>
                      <a:pPr algn="ctr"/>
                      <a:endParaRPr lang="en-US">
                        <a:solidFill>
                          <a:schemeClr val="tx2">
                            <a:lumMod val="75000"/>
                          </a:schemeClr>
                        </a:solidFill>
                      </a:endParaRPr>
                    </a:p>
                  </a:txBody>
                  <a:tcPr anchor="ctr"/>
                </a:tc>
                <a:extLst>
                  <a:ext uri="{0D108BD9-81ED-4DB2-BD59-A6C34878D82A}">
                    <a16:rowId xmlns:a16="http://schemas.microsoft.com/office/drawing/2014/main" val="10004"/>
                  </a:ext>
                </a:extLst>
              </a:tr>
              <a:tr h="559839">
                <a:tc>
                  <a:txBody>
                    <a:bodyPr/>
                    <a:lstStyle/>
                    <a:p>
                      <a:r>
                        <a:rPr lang="en-US"/>
                        <a:t>Health disparities</a:t>
                      </a:r>
                    </a:p>
                  </a:txBody>
                  <a:tcPr anchor="ctr"/>
                </a:tc>
                <a:tc>
                  <a:txBody>
                    <a:bodyPr/>
                    <a:lstStyle/>
                    <a:p>
                      <a:pPr algn="ctr"/>
                      <a:r>
                        <a:rPr lang="en-US" b="1">
                          <a:solidFill>
                            <a:srgbClr val="00205B"/>
                          </a:solidFill>
                        </a:rPr>
                        <a:t>X</a:t>
                      </a:r>
                    </a:p>
                  </a:txBody>
                  <a:tcPr marL="0" marR="0" marT="0" marB="0" anchor="ctr"/>
                </a:tc>
                <a:tc>
                  <a:txBody>
                    <a:bodyPr/>
                    <a:lstStyle/>
                    <a:p>
                      <a:pPr algn="ctr"/>
                      <a:endParaRPr lang="en-US" b="1">
                        <a:solidFill>
                          <a:schemeClr val="tx2">
                            <a:lumMod val="75000"/>
                          </a:schemeClr>
                        </a:solidFill>
                      </a:endParaRPr>
                    </a:p>
                  </a:txBody>
                  <a:tcPr marL="0" marR="0" marT="0" marB="0" anchor="ctr"/>
                </a:tc>
                <a:tc>
                  <a:txBody>
                    <a:bodyPr/>
                    <a:lstStyle/>
                    <a:p>
                      <a:pPr algn="ctr"/>
                      <a:r>
                        <a:rPr lang="en-US" b="1">
                          <a:solidFill>
                            <a:schemeClr val="tx2">
                              <a:lumMod val="75000"/>
                            </a:schemeClr>
                          </a:solidFill>
                        </a:rPr>
                        <a:t>X</a:t>
                      </a:r>
                    </a:p>
                  </a:txBody>
                  <a:tcPr anchor="ctr"/>
                </a:tc>
                <a:tc>
                  <a:txBody>
                    <a:bodyPr/>
                    <a:lstStyle/>
                    <a:p>
                      <a:pPr algn="ctr"/>
                      <a:r>
                        <a:rPr lang="en-US" b="1">
                          <a:solidFill>
                            <a:schemeClr val="tx2">
                              <a:lumMod val="75000"/>
                            </a:schemeClr>
                          </a:solidFill>
                        </a:rPr>
                        <a:t>X</a:t>
                      </a:r>
                    </a:p>
                  </a:txBody>
                  <a:tcPr anchor="ctr"/>
                </a:tc>
                <a:tc>
                  <a:txBody>
                    <a:bodyPr/>
                    <a:lstStyle/>
                    <a:p>
                      <a:pPr algn="ctr"/>
                      <a:endParaRPr lang="en-US">
                        <a:solidFill>
                          <a:schemeClr val="tx2">
                            <a:lumMod val="75000"/>
                          </a:schemeClr>
                        </a:solidFill>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18307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42</a:t>
            </a:fld>
            <a:endParaRPr lang="en-US" dirty="0">
              <a:solidFill>
                <a:prstClr val="black">
                  <a:tint val="75000"/>
                </a:prstClr>
              </a:solidFill>
            </a:endParaRPr>
          </a:p>
        </p:txBody>
      </p:sp>
      <p:sp>
        <p:nvSpPr>
          <p:cNvPr id="6" name="Content Placeholder 5"/>
          <p:cNvSpPr>
            <a:spLocks noGrp="1"/>
          </p:cNvSpPr>
          <p:nvPr>
            <p:ph idx="1"/>
          </p:nvPr>
        </p:nvSpPr>
        <p:spPr>
          <a:xfrm>
            <a:off x="376518" y="1659403"/>
            <a:ext cx="8229600" cy="4525963"/>
          </a:xfrm>
        </p:spPr>
        <p:txBody>
          <a:bodyPr/>
          <a:lstStyle/>
          <a:p>
            <a:pPr marL="790945" lvl="1" indent="-342900">
              <a:buFont typeface="Wingdings" panose="05000000000000000000" pitchFamily="2" charset="2"/>
              <a:buChar char="§"/>
            </a:pPr>
            <a:r>
              <a:rPr lang="en" sz="2200" dirty="0">
                <a:latin typeface="Corbel" panose="020B0503020204020204" pitchFamily="34" charset="0"/>
              </a:rPr>
              <a:t>Methane leak caused health symptoms and forced relocation of residents</a:t>
            </a:r>
          </a:p>
          <a:p>
            <a:pPr marL="790945" lvl="1" indent="-342900">
              <a:buFont typeface="Wingdings" panose="05000000000000000000" pitchFamily="2" charset="2"/>
              <a:buChar char="§"/>
            </a:pPr>
            <a:r>
              <a:rPr lang="en" sz="2200" dirty="0">
                <a:latin typeface="Corbel" panose="020B0503020204020204" pitchFamily="34" charset="0"/>
              </a:rPr>
              <a:t>Required redirection of over 100 staff to respond</a:t>
            </a:r>
          </a:p>
          <a:p>
            <a:endParaRPr lang="en-US" sz="2800" dirty="0">
              <a:latin typeface="Corbel" panose="020B0503020204020204" pitchFamily="34"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518" y="3095625"/>
            <a:ext cx="5019604" cy="3348037"/>
          </a:xfrm>
          <a:prstGeom prst="rect">
            <a:avLst/>
          </a:prstGeom>
        </p:spPr>
      </p:pic>
      <p:sp>
        <p:nvSpPr>
          <p:cNvPr id="3" name="Rectangle 2"/>
          <p:cNvSpPr/>
          <p:nvPr/>
        </p:nvSpPr>
        <p:spPr>
          <a:xfrm>
            <a:off x="376518" y="798072"/>
            <a:ext cx="8229600" cy="553998"/>
          </a:xfrm>
          <a:prstGeom prst="rect">
            <a:avLst/>
          </a:prstGeom>
        </p:spPr>
        <p:txBody>
          <a:bodyPr wrap="square">
            <a:spAutoFit/>
          </a:bodyPr>
          <a:lstStyle/>
          <a:p>
            <a:pPr algn="ctr" defTabSz="457189"/>
            <a:r>
              <a:rPr lang="en-US" sz="3000" dirty="0">
                <a:solidFill>
                  <a:prstClr val="black"/>
                </a:solidFill>
                <a:latin typeface="Corbel" panose="020B0503020204020204" pitchFamily="34" charset="0"/>
              </a:rPr>
              <a:t>Aliso Canyon Gas Release, Porter Ranch</a:t>
            </a:r>
          </a:p>
        </p:txBody>
      </p:sp>
      <p:sp>
        <p:nvSpPr>
          <p:cNvPr id="7" name="Content Placeholder 2"/>
          <p:cNvSpPr txBox="1">
            <a:spLocks/>
          </p:cNvSpPr>
          <p:nvPr/>
        </p:nvSpPr>
        <p:spPr>
          <a:xfrm>
            <a:off x="5549326" y="3325177"/>
            <a:ext cx="3337499" cy="3260578"/>
          </a:xfrm>
          <a:prstGeom prst="rect">
            <a:avLst/>
          </a:prstGeom>
        </p:spPr>
        <p:txBody>
          <a:bodyPr vert="horz" lIns="91440" tIns="45720" rIns="91440" bIns="45720" rtlCol="0">
            <a:noAutofit/>
          </a:bodyPr>
          <a:lst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i="1" u="sng">
                <a:latin typeface="Corbel" panose="020B0503020204020204" pitchFamily="34" charset="0"/>
              </a:rPr>
              <a:t>Health Impacts</a:t>
            </a:r>
            <a:endParaRPr lang="en-US" sz="2000" b="1" i="1" u="sng" dirty="0">
              <a:latin typeface="Corbel" panose="020B0503020204020204" pitchFamily="34" charset="0"/>
            </a:endParaRPr>
          </a:p>
          <a:p>
            <a:pPr>
              <a:buFont typeface="Courier New" panose="02070309020205020404" pitchFamily="49" charset="0"/>
              <a:buChar char="o"/>
            </a:pPr>
            <a:r>
              <a:rPr lang="en-US" sz="2000">
                <a:latin typeface="Corbel" panose="020B0503020204020204" pitchFamily="34" charset="0"/>
              </a:rPr>
              <a:t>difficulty </a:t>
            </a:r>
            <a:r>
              <a:rPr lang="en-US" sz="2000" dirty="0">
                <a:latin typeface="Corbel" panose="020B0503020204020204" pitchFamily="34" charset="0"/>
              </a:rPr>
              <a:t>breathing </a:t>
            </a:r>
          </a:p>
          <a:p>
            <a:pPr>
              <a:buFont typeface="Courier New" panose="02070309020205020404" pitchFamily="49" charset="0"/>
              <a:buChar char="o"/>
            </a:pPr>
            <a:r>
              <a:rPr lang="en-US" sz="2000">
                <a:latin typeface="Corbel" panose="020B0503020204020204" pitchFamily="34" charset="0"/>
              </a:rPr>
              <a:t>nausea</a:t>
            </a:r>
            <a:r>
              <a:rPr lang="en-US" sz="2000" dirty="0">
                <a:latin typeface="Corbel" panose="020B0503020204020204" pitchFamily="34" charset="0"/>
              </a:rPr>
              <a:t>, vomiting, stomach ache</a:t>
            </a:r>
          </a:p>
          <a:p>
            <a:pPr>
              <a:buFont typeface="Courier New" panose="02070309020205020404" pitchFamily="49" charset="0"/>
              <a:buChar char="o"/>
            </a:pPr>
            <a:r>
              <a:rPr lang="en-US" sz="2000">
                <a:latin typeface="Corbel" panose="020B0503020204020204" pitchFamily="34" charset="0"/>
              </a:rPr>
              <a:t>headache</a:t>
            </a:r>
            <a:r>
              <a:rPr lang="en-US" sz="2000" dirty="0">
                <a:latin typeface="Corbel" panose="020B0503020204020204" pitchFamily="34" charset="0"/>
              </a:rPr>
              <a:t>, dizziness</a:t>
            </a:r>
          </a:p>
          <a:p>
            <a:pPr>
              <a:buFont typeface="Courier New" panose="02070309020205020404" pitchFamily="49" charset="0"/>
              <a:buChar char="o"/>
            </a:pPr>
            <a:r>
              <a:rPr lang="en-US" sz="2000">
                <a:latin typeface="Corbel" panose="020B0503020204020204" pitchFamily="34" charset="0"/>
              </a:rPr>
              <a:t>eye</a:t>
            </a:r>
            <a:r>
              <a:rPr lang="en-US" sz="2000" dirty="0">
                <a:latin typeface="Corbel" panose="020B0503020204020204" pitchFamily="34" charset="0"/>
              </a:rPr>
              <a:t>, nose, throat irritation </a:t>
            </a:r>
          </a:p>
          <a:p>
            <a:pPr>
              <a:buFont typeface="Courier New" panose="02070309020205020404" pitchFamily="49" charset="0"/>
              <a:buChar char="o"/>
            </a:pPr>
            <a:r>
              <a:rPr lang="en-US" sz="2000">
                <a:latin typeface="Corbel" panose="020B0503020204020204" pitchFamily="34" charset="0"/>
              </a:rPr>
              <a:t>nosebleeds</a:t>
            </a:r>
            <a:endParaRPr lang="en-US" sz="2000" dirty="0">
              <a:latin typeface="Corbel" panose="020B0503020204020204" pitchFamily="34" charset="0"/>
            </a:endParaRPr>
          </a:p>
          <a:p>
            <a:pPr>
              <a:buFont typeface="Courier New" panose="02070309020205020404" pitchFamily="49" charset="0"/>
              <a:buChar char="o"/>
            </a:pPr>
            <a:r>
              <a:rPr lang="en-US" sz="2000">
                <a:latin typeface="Corbel" panose="020B0503020204020204" pitchFamily="34" charset="0"/>
              </a:rPr>
              <a:t>cough</a:t>
            </a:r>
            <a:endParaRPr lang="en-US" sz="2000" dirty="0">
              <a:latin typeface="Corbel" panose="020B0503020204020204" pitchFamily="34" charset="0"/>
            </a:endParaRPr>
          </a:p>
        </p:txBody>
      </p:sp>
    </p:spTree>
    <p:extLst>
      <p:ext uri="{BB962C8B-B14F-4D97-AF65-F5344CB8AC3E}">
        <p14:creationId xmlns:p14="http://schemas.microsoft.com/office/powerpoint/2010/main" val="3367328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223" y="805658"/>
            <a:ext cx="8653669" cy="927892"/>
          </a:xfrm>
        </p:spPr>
        <p:txBody>
          <a:bodyPr>
            <a:noAutofit/>
          </a:bodyPr>
          <a:lstStyle/>
          <a:p>
            <a:pPr algn="ctr"/>
            <a:r>
              <a:rPr lang="en-US" sz="3000" b="0">
                <a:latin typeface="Corbel" panose="020B0503020204020204" pitchFamily="34" charset="0"/>
              </a:rPr>
              <a:t>Factors contributing to health threat</a:t>
            </a:r>
            <a:endParaRPr lang="en-US" sz="3000" b="0" dirty="0">
              <a:latin typeface="Corbel" panose="020B0503020204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07406927"/>
              </p:ext>
            </p:extLst>
          </p:nvPr>
        </p:nvGraphicFramePr>
        <p:xfrm>
          <a:off x="240223" y="2168521"/>
          <a:ext cx="8503726" cy="3790900"/>
        </p:xfrm>
        <a:graphic>
          <a:graphicData uri="http://schemas.openxmlformats.org/drawingml/2006/table">
            <a:tbl>
              <a:tblPr firstRow="1" bandRow="1">
                <a:tableStyleId>{5C22544A-7EE6-4342-B048-85BDC9FD1C3A}</a:tableStyleId>
              </a:tblPr>
              <a:tblGrid>
                <a:gridCol w="2722051">
                  <a:extLst>
                    <a:ext uri="{9D8B030D-6E8A-4147-A177-3AD203B41FA5}">
                      <a16:colId xmlns:a16="http://schemas.microsoft.com/office/drawing/2014/main" val="20000"/>
                    </a:ext>
                  </a:extLst>
                </a:gridCol>
                <a:gridCol w="1123950">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1238250">
                  <a:extLst>
                    <a:ext uri="{9D8B030D-6E8A-4147-A177-3AD203B41FA5}">
                      <a16:colId xmlns:a16="http://schemas.microsoft.com/office/drawing/2014/main" val="20003"/>
                    </a:ext>
                  </a:extLst>
                </a:gridCol>
                <a:gridCol w="1190625">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tblGrid>
              <a:tr h="720844">
                <a:tc>
                  <a:txBody>
                    <a:bodyPr/>
                    <a:lstStyle/>
                    <a:p>
                      <a:r>
                        <a:rPr lang="en-US"/>
                        <a:t>Contributing Factors</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a:p>
                    <a:p>
                      <a:pPr marL="0" marR="0" indent="0" algn="ctr" defTabSz="457200" rtl="0" eaLnBrk="1" fontAlgn="auto" latinLnBrk="0" hangingPunct="1">
                        <a:lnSpc>
                          <a:spcPct val="100000"/>
                        </a:lnSpc>
                        <a:spcBef>
                          <a:spcPts val="0"/>
                        </a:spcBef>
                        <a:spcAft>
                          <a:spcPts val="0"/>
                        </a:spcAft>
                        <a:buClrTx/>
                        <a:buSzTx/>
                        <a:buFontTx/>
                        <a:buNone/>
                        <a:tabLst/>
                        <a:defRPr/>
                      </a:pPr>
                      <a:r>
                        <a:rPr lang="en-US"/>
                        <a:t>Exide</a:t>
                      </a:r>
                    </a:p>
                    <a:p>
                      <a:pPr algn="ctr"/>
                      <a:endParaRPr lang="en-US" sz="1800"/>
                    </a:p>
                  </a:txBody>
                  <a:tcPr marL="0" marR="0" marT="0" marB="0" anchor="ctr"/>
                </a:tc>
                <a:tc>
                  <a:txBody>
                    <a:bodyPr/>
                    <a:lstStyle/>
                    <a:p>
                      <a:pPr algn="ctr"/>
                      <a:r>
                        <a:rPr lang="en-US" sz="1800"/>
                        <a:t>Paramount</a:t>
                      </a:r>
                    </a:p>
                    <a:p>
                      <a:pPr algn="ctr"/>
                      <a:r>
                        <a:rPr lang="en-US" sz="1800"/>
                        <a:t>Cr</a:t>
                      </a:r>
                      <a:r>
                        <a:rPr lang="en-US" sz="1800" baseline="30000"/>
                        <a:t>+6</a:t>
                      </a:r>
                    </a:p>
                  </a:txBody>
                  <a:tcPr marL="0" marR="0" marT="0" marB="0" anchor="ctr"/>
                </a:tc>
                <a:tc>
                  <a:txBody>
                    <a:bodyPr/>
                    <a:lstStyle/>
                    <a:p>
                      <a:pPr algn="ctr"/>
                      <a:r>
                        <a:rPr lang="en-US"/>
                        <a:t>Fruitland</a:t>
                      </a:r>
                    </a:p>
                    <a:p>
                      <a:pPr algn="ctr"/>
                      <a:r>
                        <a:rPr lang="en-US"/>
                        <a:t>Fire</a:t>
                      </a:r>
                    </a:p>
                  </a:txBody>
                  <a:tcPr anchor="ctr"/>
                </a:tc>
                <a:tc>
                  <a:txBody>
                    <a:bodyPr/>
                    <a:lstStyle/>
                    <a:p>
                      <a:pPr algn="ctr"/>
                      <a:r>
                        <a:rPr lang="en-US"/>
                        <a:t>Fermin Oil Site</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a:p>
                    <a:p>
                      <a:pPr marL="0" marR="0" indent="0" algn="ctr" defTabSz="457200" rtl="0" eaLnBrk="1" fontAlgn="auto" latinLnBrk="0" hangingPunct="1">
                        <a:lnSpc>
                          <a:spcPct val="100000"/>
                        </a:lnSpc>
                        <a:spcBef>
                          <a:spcPts val="0"/>
                        </a:spcBef>
                        <a:spcAft>
                          <a:spcPts val="0"/>
                        </a:spcAft>
                        <a:buClrTx/>
                        <a:buSzTx/>
                        <a:buFontTx/>
                        <a:buNone/>
                        <a:tabLst/>
                        <a:defRPr/>
                      </a:pPr>
                      <a:r>
                        <a:rPr lang="en-US"/>
                        <a:t>Aliso</a:t>
                      </a:r>
                    </a:p>
                    <a:p>
                      <a:pPr algn="ctr"/>
                      <a:endParaRPr lang="en-US"/>
                    </a:p>
                  </a:txBody>
                  <a:tcPr anchor="ctr"/>
                </a:tc>
                <a:extLst>
                  <a:ext uri="{0D108BD9-81ED-4DB2-BD59-A6C34878D82A}">
                    <a16:rowId xmlns:a16="http://schemas.microsoft.com/office/drawing/2014/main" val="10000"/>
                  </a:ext>
                </a:extLst>
              </a:tr>
              <a:tr h="73660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0"/>
                        <a:t>Land-use decisions</a:t>
                      </a:r>
                      <a:endParaRPr lang="en-US"/>
                    </a:p>
                  </a:txBody>
                  <a:tcPr anchor="ctr"/>
                </a:tc>
                <a:tc>
                  <a:txBody>
                    <a:bodyPr/>
                    <a:lstStyle/>
                    <a:p>
                      <a:pPr algn="ctr"/>
                      <a:r>
                        <a:rPr lang="en-US" b="1">
                          <a:solidFill>
                            <a:srgbClr val="00205B"/>
                          </a:solidFill>
                        </a:rPr>
                        <a:t>X</a:t>
                      </a:r>
                    </a:p>
                  </a:txBody>
                  <a:tcPr marL="0" marR="0" marT="0" marB="0" anchor="ctr"/>
                </a:tc>
                <a:tc>
                  <a:txBody>
                    <a:bodyPr/>
                    <a:lstStyle/>
                    <a:p>
                      <a:pPr algn="ctr"/>
                      <a:r>
                        <a:rPr lang="en-US" b="1">
                          <a:solidFill>
                            <a:schemeClr val="tx2">
                              <a:lumMod val="75000"/>
                            </a:schemeClr>
                          </a:solidFill>
                        </a:rPr>
                        <a:t>X</a:t>
                      </a:r>
                    </a:p>
                  </a:txBody>
                  <a:tcPr marL="0" marR="0" marT="0" marB="0" anchor="ctr"/>
                </a:tc>
                <a:tc>
                  <a:txBody>
                    <a:bodyPr/>
                    <a:lstStyle/>
                    <a:p>
                      <a:pPr algn="ctr"/>
                      <a:r>
                        <a:rPr lang="en-US" b="1">
                          <a:solidFill>
                            <a:schemeClr val="tx2">
                              <a:lumMod val="75000"/>
                            </a:schemeClr>
                          </a:solidFill>
                        </a:rPr>
                        <a:t>X</a:t>
                      </a:r>
                    </a:p>
                  </a:txBody>
                  <a:tcPr anchor="ctr"/>
                </a:tc>
                <a:tc>
                  <a:txBody>
                    <a:bodyPr/>
                    <a:lstStyle/>
                    <a:p>
                      <a:pPr algn="ctr"/>
                      <a:r>
                        <a:rPr lang="en-US" b="1">
                          <a:solidFill>
                            <a:schemeClr val="tx2">
                              <a:lumMod val="75000"/>
                            </a:schemeClr>
                          </a:solidFill>
                        </a:rPr>
                        <a:t>X</a:t>
                      </a:r>
                    </a:p>
                  </a:txBody>
                  <a:tcPr anchor="ctr"/>
                </a:tc>
                <a:tc>
                  <a:txBody>
                    <a:bodyPr/>
                    <a:lstStyle/>
                    <a:p>
                      <a:pPr algn="ctr"/>
                      <a:r>
                        <a:rPr lang="en-US" b="1">
                          <a:solidFill>
                            <a:schemeClr val="tx2">
                              <a:lumMod val="75000"/>
                            </a:schemeClr>
                          </a:solidFill>
                        </a:rPr>
                        <a:t>X</a:t>
                      </a:r>
                    </a:p>
                  </a:txBody>
                  <a:tcPr anchor="ctr"/>
                </a:tc>
                <a:extLst>
                  <a:ext uri="{0D108BD9-81ED-4DB2-BD59-A6C34878D82A}">
                    <a16:rowId xmlns:a16="http://schemas.microsoft.com/office/drawing/2014/main" val="10001"/>
                  </a:ext>
                </a:extLst>
              </a:tr>
              <a:tr h="460379">
                <a:tc>
                  <a:txBody>
                    <a:bodyPr/>
                    <a:lstStyle/>
                    <a:p>
                      <a:r>
                        <a:rPr lang="en-US"/>
                        <a:t>Regulatory inequities</a:t>
                      </a:r>
                    </a:p>
                  </a:txBody>
                  <a:tcPr anchor="ctr"/>
                </a:tc>
                <a:tc>
                  <a:txBody>
                    <a:bodyPr/>
                    <a:lstStyle/>
                    <a:p>
                      <a:pPr algn="ctr"/>
                      <a:r>
                        <a:rPr lang="en-US" b="1">
                          <a:solidFill>
                            <a:srgbClr val="C00000"/>
                          </a:solidFill>
                        </a:rPr>
                        <a:t>X</a:t>
                      </a:r>
                    </a:p>
                  </a:txBody>
                  <a:tcPr marL="0" marR="0" marT="0" marB="0" anchor="ctr"/>
                </a:tc>
                <a:tc>
                  <a:txBody>
                    <a:bodyPr/>
                    <a:lstStyle/>
                    <a:p>
                      <a:pPr algn="ctr"/>
                      <a:r>
                        <a:rPr lang="en-US" b="1">
                          <a:solidFill>
                            <a:schemeClr val="tx2">
                              <a:lumMod val="75000"/>
                            </a:schemeClr>
                          </a:solidFill>
                        </a:rPr>
                        <a:t>X</a:t>
                      </a:r>
                    </a:p>
                  </a:txBody>
                  <a:tcPr marL="0" marR="0" marT="0" marB="0" anchor="ctr"/>
                </a:tc>
                <a:tc>
                  <a:txBody>
                    <a:bodyPr/>
                    <a:lstStyle/>
                    <a:p>
                      <a:pPr algn="ctr"/>
                      <a:r>
                        <a:rPr lang="en-US" b="1">
                          <a:solidFill>
                            <a:srgbClr val="C00000"/>
                          </a:solidFill>
                        </a:rPr>
                        <a:t>X</a:t>
                      </a:r>
                    </a:p>
                  </a:txBody>
                  <a:tcPr anchor="ctr"/>
                </a:tc>
                <a:tc>
                  <a:txBody>
                    <a:bodyPr/>
                    <a:lstStyle/>
                    <a:p>
                      <a:pPr algn="ctr"/>
                      <a:r>
                        <a:rPr lang="en-US" b="1">
                          <a:solidFill>
                            <a:srgbClr val="C00000"/>
                          </a:solidFill>
                        </a:rPr>
                        <a:t>X</a:t>
                      </a:r>
                    </a:p>
                  </a:txBody>
                  <a:tcPr anchor="ctr"/>
                </a:tc>
                <a:tc>
                  <a:txBody>
                    <a:bodyPr/>
                    <a:lstStyle/>
                    <a:p>
                      <a:pPr algn="ctr"/>
                      <a:r>
                        <a:rPr lang="en-US" b="1">
                          <a:solidFill>
                            <a:srgbClr val="C00000"/>
                          </a:solidFill>
                        </a:rPr>
                        <a:t>X</a:t>
                      </a:r>
                    </a:p>
                  </a:txBody>
                  <a:tcPr anchor="ctr"/>
                </a:tc>
                <a:extLst>
                  <a:ext uri="{0D108BD9-81ED-4DB2-BD59-A6C34878D82A}">
                    <a16:rowId xmlns:a16="http://schemas.microsoft.com/office/drawing/2014/main" val="10002"/>
                  </a:ext>
                </a:extLst>
              </a:tr>
              <a:tr h="55983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a:t>Environmental conditions</a:t>
                      </a:r>
                    </a:p>
                  </a:txBody>
                  <a:tcPr anchor="ctr"/>
                </a:tc>
                <a:tc>
                  <a:txBody>
                    <a:bodyPr/>
                    <a:lstStyle/>
                    <a:p>
                      <a:pPr algn="ctr"/>
                      <a:r>
                        <a:rPr lang="en-US" b="1">
                          <a:solidFill>
                            <a:srgbClr val="00205B"/>
                          </a:solidFill>
                        </a:rPr>
                        <a:t>X</a:t>
                      </a:r>
                    </a:p>
                  </a:txBody>
                  <a:tcPr marL="0" marR="0" marT="0" marB="0" anchor="ctr"/>
                </a:tc>
                <a:tc>
                  <a:txBody>
                    <a:bodyPr/>
                    <a:lstStyle/>
                    <a:p>
                      <a:pPr algn="ctr"/>
                      <a:r>
                        <a:rPr lang="en-US" b="1">
                          <a:solidFill>
                            <a:schemeClr val="tx2">
                              <a:lumMod val="75000"/>
                            </a:schemeClr>
                          </a:solidFill>
                        </a:rPr>
                        <a:t>X</a:t>
                      </a:r>
                    </a:p>
                  </a:txBody>
                  <a:tcPr marL="0" marR="0" marT="0" marB="0" anchor="ctr"/>
                </a:tc>
                <a:tc>
                  <a:txBody>
                    <a:bodyPr/>
                    <a:lstStyle/>
                    <a:p>
                      <a:pPr algn="ctr"/>
                      <a:r>
                        <a:rPr lang="en-US" b="1">
                          <a:solidFill>
                            <a:schemeClr val="tx2">
                              <a:lumMod val="75000"/>
                            </a:schemeClr>
                          </a:solidFill>
                        </a:rPr>
                        <a:t>X</a:t>
                      </a:r>
                    </a:p>
                  </a:txBody>
                  <a:tcPr anchor="ctr"/>
                </a:tc>
                <a:tc>
                  <a:txBody>
                    <a:bodyPr/>
                    <a:lstStyle/>
                    <a:p>
                      <a:pPr algn="ctr"/>
                      <a:r>
                        <a:rPr lang="en-US" b="1">
                          <a:solidFill>
                            <a:schemeClr val="tx2">
                              <a:lumMod val="75000"/>
                            </a:schemeClr>
                          </a:solidFill>
                        </a:rPr>
                        <a:t>X</a:t>
                      </a:r>
                    </a:p>
                  </a:txBody>
                  <a:tcPr anchor="ctr"/>
                </a:tc>
                <a:tc>
                  <a:txBody>
                    <a:bodyPr/>
                    <a:lstStyle/>
                    <a:p>
                      <a:pPr algn="ctr"/>
                      <a:endParaRPr lang="en-US">
                        <a:solidFill>
                          <a:schemeClr val="tx2">
                            <a:lumMod val="75000"/>
                          </a:schemeClr>
                        </a:solidFill>
                      </a:endParaRPr>
                    </a:p>
                  </a:txBody>
                  <a:tcPr anchor="ctr"/>
                </a:tc>
                <a:extLst>
                  <a:ext uri="{0D108BD9-81ED-4DB2-BD59-A6C34878D82A}">
                    <a16:rowId xmlns:a16="http://schemas.microsoft.com/office/drawing/2014/main" val="10003"/>
                  </a:ext>
                </a:extLst>
              </a:tr>
              <a:tr h="559839">
                <a:tc>
                  <a:txBody>
                    <a:bodyPr/>
                    <a:lstStyle/>
                    <a:p>
                      <a:r>
                        <a:rPr lang="en-US"/>
                        <a:t>Socio-economic disparities</a:t>
                      </a:r>
                    </a:p>
                  </a:txBody>
                  <a:tcPr anchor="ctr"/>
                </a:tc>
                <a:tc>
                  <a:txBody>
                    <a:bodyPr/>
                    <a:lstStyle/>
                    <a:p>
                      <a:pPr algn="ctr"/>
                      <a:r>
                        <a:rPr lang="en-US" b="1">
                          <a:solidFill>
                            <a:srgbClr val="00205B"/>
                          </a:solidFill>
                        </a:rPr>
                        <a:t>X</a:t>
                      </a:r>
                    </a:p>
                  </a:txBody>
                  <a:tcPr marL="0" marR="0" marT="0" marB="0" anchor="ctr"/>
                </a:tc>
                <a:tc>
                  <a:txBody>
                    <a:bodyPr/>
                    <a:lstStyle/>
                    <a:p>
                      <a:pPr algn="ctr"/>
                      <a:endParaRPr lang="en-US" b="1">
                        <a:solidFill>
                          <a:schemeClr val="tx2">
                            <a:lumMod val="75000"/>
                          </a:schemeClr>
                        </a:solidFill>
                      </a:endParaRPr>
                    </a:p>
                  </a:txBody>
                  <a:tcPr marL="0" marR="0" marT="0" marB="0" anchor="ctr"/>
                </a:tc>
                <a:tc>
                  <a:txBody>
                    <a:bodyPr/>
                    <a:lstStyle/>
                    <a:p>
                      <a:pPr algn="ctr"/>
                      <a:r>
                        <a:rPr lang="en-US" b="1">
                          <a:solidFill>
                            <a:schemeClr val="tx2">
                              <a:lumMod val="75000"/>
                            </a:schemeClr>
                          </a:solidFill>
                        </a:rPr>
                        <a:t>X</a:t>
                      </a:r>
                    </a:p>
                  </a:txBody>
                  <a:tcPr anchor="ctr"/>
                </a:tc>
                <a:tc>
                  <a:txBody>
                    <a:bodyPr/>
                    <a:lstStyle/>
                    <a:p>
                      <a:pPr algn="ctr"/>
                      <a:r>
                        <a:rPr lang="en-US" b="1">
                          <a:solidFill>
                            <a:schemeClr val="tx2">
                              <a:lumMod val="75000"/>
                            </a:schemeClr>
                          </a:solidFill>
                        </a:rPr>
                        <a:t>X</a:t>
                      </a:r>
                    </a:p>
                  </a:txBody>
                  <a:tcPr anchor="ctr"/>
                </a:tc>
                <a:tc>
                  <a:txBody>
                    <a:bodyPr/>
                    <a:lstStyle/>
                    <a:p>
                      <a:pPr algn="ctr"/>
                      <a:endParaRPr lang="en-US">
                        <a:solidFill>
                          <a:schemeClr val="tx2">
                            <a:lumMod val="75000"/>
                          </a:schemeClr>
                        </a:solidFill>
                      </a:endParaRPr>
                    </a:p>
                  </a:txBody>
                  <a:tcPr anchor="ctr"/>
                </a:tc>
                <a:extLst>
                  <a:ext uri="{0D108BD9-81ED-4DB2-BD59-A6C34878D82A}">
                    <a16:rowId xmlns:a16="http://schemas.microsoft.com/office/drawing/2014/main" val="10004"/>
                  </a:ext>
                </a:extLst>
              </a:tr>
              <a:tr h="559839">
                <a:tc>
                  <a:txBody>
                    <a:bodyPr/>
                    <a:lstStyle/>
                    <a:p>
                      <a:r>
                        <a:rPr lang="en-US"/>
                        <a:t>Health disparities</a:t>
                      </a:r>
                    </a:p>
                  </a:txBody>
                  <a:tcPr anchor="ctr"/>
                </a:tc>
                <a:tc>
                  <a:txBody>
                    <a:bodyPr/>
                    <a:lstStyle/>
                    <a:p>
                      <a:pPr algn="ctr"/>
                      <a:r>
                        <a:rPr lang="en-US" b="1">
                          <a:solidFill>
                            <a:srgbClr val="00205B"/>
                          </a:solidFill>
                        </a:rPr>
                        <a:t>X</a:t>
                      </a:r>
                    </a:p>
                  </a:txBody>
                  <a:tcPr marL="0" marR="0" marT="0" marB="0" anchor="ctr"/>
                </a:tc>
                <a:tc>
                  <a:txBody>
                    <a:bodyPr/>
                    <a:lstStyle/>
                    <a:p>
                      <a:pPr algn="ctr"/>
                      <a:endParaRPr lang="en-US" b="1">
                        <a:solidFill>
                          <a:schemeClr val="tx2">
                            <a:lumMod val="75000"/>
                          </a:schemeClr>
                        </a:solidFill>
                      </a:endParaRPr>
                    </a:p>
                  </a:txBody>
                  <a:tcPr marL="0" marR="0" marT="0" marB="0" anchor="ctr"/>
                </a:tc>
                <a:tc>
                  <a:txBody>
                    <a:bodyPr/>
                    <a:lstStyle/>
                    <a:p>
                      <a:pPr algn="ctr"/>
                      <a:r>
                        <a:rPr lang="en-US" b="1">
                          <a:solidFill>
                            <a:schemeClr val="tx2">
                              <a:lumMod val="75000"/>
                            </a:schemeClr>
                          </a:solidFill>
                        </a:rPr>
                        <a:t>X</a:t>
                      </a:r>
                    </a:p>
                  </a:txBody>
                  <a:tcPr anchor="ctr"/>
                </a:tc>
                <a:tc>
                  <a:txBody>
                    <a:bodyPr/>
                    <a:lstStyle/>
                    <a:p>
                      <a:pPr algn="ctr"/>
                      <a:r>
                        <a:rPr lang="en-US" b="1">
                          <a:solidFill>
                            <a:schemeClr val="tx2">
                              <a:lumMod val="75000"/>
                            </a:schemeClr>
                          </a:solidFill>
                        </a:rPr>
                        <a:t>X</a:t>
                      </a:r>
                    </a:p>
                  </a:txBody>
                  <a:tcPr anchor="ctr"/>
                </a:tc>
                <a:tc>
                  <a:txBody>
                    <a:bodyPr/>
                    <a:lstStyle/>
                    <a:p>
                      <a:pPr algn="ctr"/>
                      <a:endParaRPr lang="en-US">
                        <a:solidFill>
                          <a:schemeClr val="tx2">
                            <a:lumMod val="75000"/>
                          </a:schemeClr>
                        </a:solidFill>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18307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28599" y="786608"/>
            <a:ext cx="8632371" cy="760838"/>
          </a:xfrm>
        </p:spPr>
        <p:txBody>
          <a:bodyPr/>
          <a:lstStyle/>
          <a:p>
            <a:pPr algn="ctr"/>
            <a:r>
              <a:rPr lang="en-US" sz="3000" b="0" dirty="0">
                <a:latin typeface="Corbel" panose="020B0503020204020204" pitchFamily="34" charset="0"/>
              </a:rPr>
              <a:t>Health Impacts of Exposure to Pollution</a:t>
            </a:r>
          </a:p>
        </p:txBody>
      </p:sp>
      <p:sp>
        <p:nvSpPr>
          <p:cNvPr id="11" name="Content Placeholder 10"/>
          <p:cNvSpPr>
            <a:spLocks noGrp="1"/>
          </p:cNvSpPr>
          <p:nvPr>
            <p:ph sz="half" idx="1"/>
          </p:nvPr>
        </p:nvSpPr>
        <p:spPr>
          <a:xfrm>
            <a:off x="228599" y="2099578"/>
            <a:ext cx="3409951" cy="4484914"/>
          </a:xfrm>
        </p:spPr>
        <p:txBody>
          <a:bodyPr/>
          <a:lstStyle/>
          <a:p>
            <a:pPr>
              <a:spcBef>
                <a:spcPts val="0"/>
              </a:spcBef>
            </a:pPr>
            <a:r>
              <a:rPr lang="en-US" dirty="0">
                <a:latin typeface="Corbel" panose="020B0503020204020204" pitchFamily="34" charset="0"/>
              </a:rPr>
              <a:t>Pulmonary function</a:t>
            </a:r>
          </a:p>
          <a:p>
            <a:pPr lvl="1">
              <a:spcBef>
                <a:spcPts val="0"/>
              </a:spcBef>
            </a:pPr>
            <a:r>
              <a:rPr lang="en-US" sz="2400" dirty="0">
                <a:latin typeface="Corbel" panose="020B0503020204020204" pitchFamily="34" charset="0"/>
              </a:rPr>
              <a:t>Lung growth </a:t>
            </a:r>
          </a:p>
          <a:p>
            <a:pPr lvl="1">
              <a:spcBef>
                <a:spcPts val="0"/>
              </a:spcBef>
            </a:pPr>
            <a:r>
              <a:rPr lang="en-US" dirty="0">
                <a:latin typeface="Corbel" panose="020B0503020204020204" pitchFamily="34" charset="0"/>
              </a:rPr>
              <a:t>Respiratory disease</a:t>
            </a:r>
          </a:p>
          <a:p>
            <a:pPr>
              <a:spcBef>
                <a:spcPts val="0"/>
              </a:spcBef>
            </a:pPr>
            <a:endParaRPr lang="en-US" dirty="0">
              <a:latin typeface="Corbel" panose="020B0503020204020204" pitchFamily="34" charset="0"/>
            </a:endParaRPr>
          </a:p>
          <a:p>
            <a:pPr>
              <a:spcBef>
                <a:spcPts val="0"/>
              </a:spcBef>
            </a:pPr>
            <a:r>
              <a:rPr lang="en-US" dirty="0">
                <a:latin typeface="Corbel" panose="020B0503020204020204" pitchFamily="34" charset="0"/>
              </a:rPr>
              <a:t>Cardiovascular disease</a:t>
            </a:r>
          </a:p>
          <a:p>
            <a:pPr>
              <a:spcBef>
                <a:spcPts val="0"/>
              </a:spcBef>
              <a:buFont typeface="Arial" panose="020B0604020202020204" pitchFamily="34" charset="0"/>
              <a:buChar char="•"/>
            </a:pPr>
            <a:endParaRPr lang="en-US" dirty="0">
              <a:latin typeface="Corbel" panose="020B0503020204020204" pitchFamily="34" charset="0"/>
            </a:endParaRPr>
          </a:p>
          <a:p>
            <a:pPr>
              <a:spcBef>
                <a:spcPts val="0"/>
              </a:spcBef>
              <a:buFont typeface="Arial" panose="020B0604020202020204" pitchFamily="34" charset="0"/>
              <a:buChar char="•"/>
            </a:pPr>
            <a:r>
              <a:rPr lang="en-US" dirty="0">
                <a:latin typeface="Corbel" panose="020B0503020204020204" pitchFamily="34" charset="0"/>
              </a:rPr>
              <a:t>Cancer risk</a:t>
            </a:r>
          </a:p>
          <a:p>
            <a:pPr>
              <a:spcBef>
                <a:spcPts val="0"/>
              </a:spcBef>
              <a:buFont typeface="Arial" panose="020B0604020202020204" pitchFamily="34" charset="0"/>
              <a:buChar char="•"/>
            </a:pPr>
            <a:endParaRPr lang="en-US" dirty="0">
              <a:latin typeface="Corbel" panose="020B0503020204020204" pitchFamily="34" charset="0"/>
            </a:endParaRPr>
          </a:p>
          <a:p>
            <a:pPr>
              <a:spcBef>
                <a:spcPts val="0"/>
              </a:spcBef>
              <a:buFont typeface="Arial" panose="020B0604020202020204" pitchFamily="34" charset="0"/>
              <a:buChar char="•"/>
            </a:pPr>
            <a:r>
              <a:rPr lang="en-US" dirty="0">
                <a:latin typeface="Corbel" panose="020B0503020204020204" pitchFamily="34" charset="0"/>
              </a:rPr>
              <a:t>Brain growth and development</a:t>
            </a:r>
          </a:p>
          <a:p>
            <a:pPr>
              <a:buFont typeface="Arial" panose="020B0604020202020204" pitchFamily="34" charset="0"/>
              <a:buChar char="•"/>
            </a:pPr>
            <a:endParaRPr lang="en-US" dirty="0">
              <a:latin typeface="Corbel" panose="020B0503020204020204" pitchFamily="34" charset="0"/>
            </a:endParaRPr>
          </a:p>
        </p:txBody>
      </p:sp>
      <p:sp>
        <p:nvSpPr>
          <p:cNvPr id="8" name="Slide Number Placeholder 7"/>
          <p:cNvSpPr>
            <a:spLocks noGrp="1"/>
          </p:cNvSpPr>
          <p:nvPr>
            <p:ph type="sldNum" sz="quarter" idx="12"/>
          </p:nvPr>
        </p:nvSpPr>
        <p:spPr/>
        <p:txBody>
          <a:bodyPr/>
          <a:lstStyle/>
          <a:p>
            <a:fld id="{C3111FA1-5AF9-0647-B31D-D6250D4530A3}" type="slidenum">
              <a:rPr lang="en-US" smtClean="0"/>
              <a:t>44</a:t>
            </a:fld>
            <a:endParaRPr lang="en-US"/>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38550" y="1903635"/>
            <a:ext cx="5130926" cy="4572000"/>
          </a:xfrm>
          <a:prstGeom prst="rect">
            <a:avLst/>
          </a:prstGeom>
        </p:spPr>
      </p:pic>
    </p:spTree>
    <p:extLst>
      <p:ext uri="{BB962C8B-B14F-4D97-AF65-F5344CB8AC3E}">
        <p14:creationId xmlns:p14="http://schemas.microsoft.com/office/powerpoint/2010/main" val="168633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1" y="4152610"/>
            <a:ext cx="8534399" cy="2346158"/>
          </a:xfrm>
        </p:spPr>
        <p:txBody>
          <a:bodyPr>
            <a:normAutofit/>
          </a:bodyPr>
          <a:lstStyle/>
          <a:p>
            <a:pPr marL="457200" lvl="1" indent="0" algn="ctr">
              <a:lnSpc>
                <a:spcPct val="115000"/>
              </a:lnSpc>
              <a:spcBef>
                <a:spcPts val="0"/>
              </a:spcBef>
              <a:buNone/>
            </a:pPr>
            <a:r>
              <a:rPr lang="en-US" i="1" dirty="0"/>
              <a:t> </a:t>
            </a:r>
          </a:p>
          <a:p>
            <a:pPr marL="457200" lvl="1" indent="0" algn="ctr">
              <a:lnSpc>
                <a:spcPct val="115000"/>
              </a:lnSpc>
              <a:spcBef>
                <a:spcPts val="0"/>
              </a:spcBef>
              <a:buNone/>
            </a:pPr>
            <a:endParaRPr lang="en-US" dirty="0"/>
          </a:p>
          <a:p>
            <a:pPr marL="971550" lvl="1" indent="-514350">
              <a:spcBef>
                <a:spcPts val="0"/>
              </a:spcBef>
              <a:buFont typeface="+mj-lt"/>
              <a:buAutoNum type="arabicPeriod"/>
            </a:pPr>
            <a:r>
              <a:rPr lang="en-US" dirty="0">
                <a:latin typeface="Corbel" panose="020B0503020204020204" pitchFamily="34" charset="0"/>
              </a:rPr>
              <a:t>Stress and Anxiety </a:t>
            </a:r>
          </a:p>
          <a:p>
            <a:pPr marL="971550" lvl="1" indent="-514350">
              <a:spcBef>
                <a:spcPts val="0"/>
              </a:spcBef>
              <a:buFont typeface="+mj-lt"/>
              <a:buAutoNum type="arabicPeriod"/>
            </a:pPr>
            <a:r>
              <a:rPr lang="en-US" dirty="0">
                <a:latin typeface="Corbel" panose="020B0503020204020204" pitchFamily="34" charset="0"/>
              </a:rPr>
              <a:t>Lifelong elevated health risks</a:t>
            </a:r>
          </a:p>
          <a:p>
            <a:pPr marL="971550" lvl="1" indent="-514350">
              <a:spcBef>
                <a:spcPts val="0"/>
              </a:spcBef>
              <a:buFont typeface="+mj-lt"/>
              <a:buAutoNum type="arabicPeriod"/>
            </a:pPr>
            <a:r>
              <a:rPr lang="en-US" dirty="0">
                <a:latin typeface="Corbel" panose="020B0503020204020204" pitchFamily="34" charset="0"/>
              </a:rPr>
              <a:t>Continued exposure</a:t>
            </a:r>
            <a:endParaRPr lang="en-US" baseline="30000" dirty="0">
              <a:latin typeface="Corbel" panose="020B0503020204020204" pitchFamily="34" charset="0"/>
            </a:endParaRPr>
          </a:p>
        </p:txBody>
      </p:sp>
      <p:pic>
        <p:nvPicPr>
          <p:cNvPr id="5" name="Picture 4" descr="P:\HEALTH ED\Graphics_Pictures\Stock Photos\Thinkstock Images\Lead\522346737.jpg"/>
          <p:cNvPicPr/>
          <p:nvPr/>
        </p:nvPicPr>
        <p:blipFill rotWithShape="1">
          <a:blip r:embed="rId3" cstate="email">
            <a:extLst>
              <a:ext uri="{28A0092B-C50C-407E-A947-70E740481C1C}">
                <a14:useLocalDpi xmlns:a14="http://schemas.microsoft.com/office/drawing/2010/main"/>
              </a:ext>
            </a:extLst>
          </a:blip>
          <a:srcRect/>
          <a:stretch/>
        </p:blipFill>
        <p:spPr bwMode="auto">
          <a:xfrm>
            <a:off x="3753287" y="1763568"/>
            <a:ext cx="5356276" cy="2867176"/>
          </a:xfrm>
          <a:prstGeom prst="rect">
            <a:avLst/>
          </a:prstGeom>
          <a:noFill/>
          <a:ln>
            <a:noFill/>
          </a:ln>
          <a:extLst>
            <a:ext uri="{53640926-AAD7-44D8-BBD7-CCE9431645EC}">
              <a14:shadowObscured xmlns:a14="http://schemas.microsoft.com/office/drawing/2010/main"/>
            </a:ext>
          </a:extLst>
        </p:spPr>
      </p:pic>
      <p:pic>
        <p:nvPicPr>
          <p:cNvPr id="4" name="Picture 3" descr="P:\HEALTH ED\Graphics_Pictures\Stock Photos\Thinkstock Images\Lead\144332095.jpg"/>
          <p:cNvPicPr/>
          <p:nvPr/>
        </p:nvPicPr>
        <p:blipFill rotWithShape="1">
          <a:blip r:embed="rId4" cstate="email">
            <a:extLst>
              <a:ext uri="{28A0092B-C50C-407E-A947-70E740481C1C}">
                <a14:useLocalDpi xmlns:a14="http://schemas.microsoft.com/office/drawing/2010/main"/>
              </a:ext>
            </a:extLst>
          </a:blip>
          <a:srcRect/>
          <a:stretch/>
        </p:blipFill>
        <p:spPr bwMode="auto">
          <a:xfrm>
            <a:off x="-8021" y="1763568"/>
            <a:ext cx="4396308" cy="2867176"/>
          </a:xfrm>
          <a:prstGeom prst="rect">
            <a:avLst/>
          </a:prstGeom>
          <a:noFill/>
          <a:ln>
            <a:noFill/>
          </a:ln>
          <a:extLst>
            <a:ext uri="{53640926-AAD7-44D8-BBD7-CCE9431645EC}">
              <a14:shadowObscured xmlns:a14="http://schemas.microsoft.com/office/drawing/2010/main"/>
            </a:ext>
          </a:extLst>
        </p:spPr>
      </p:pic>
      <p:sp>
        <p:nvSpPr>
          <p:cNvPr id="6" name="Title 1"/>
          <p:cNvSpPr txBox="1">
            <a:spLocks/>
          </p:cNvSpPr>
          <p:nvPr/>
        </p:nvSpPr>
        <p:spPr>
          <a:xfrm>
            <a:off x="488232" y="794959"/>
            <a:ext cx="7800109" cy="63498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700" b="1" kern="1200">
                <a:solidFill>
                  <a:schemeClr val="tx1"/>
                </a:solidFill>
                <a:latin typeface="+mj-lt"/>
                <a:ea typeface="+mj-ea"/>
                <a:cs typeface="+mj-cs"/>
              </a:defRPr>
            </a:lvl1pPr>
          </a:lstStyle>
          <a:p>
            <a:pPr algn="ctr"/>
            <a:r>
              <a:rPr lang="en-US" sz="3000" b="0" dirty="0">
                <a:latin typeface="Corbel" panose="020B0503020204020204" pitchFamily="34" charset="0"/>
              </a:rPr>
              <a:t>Disrupted Communities </a:t>
            </a:r>
          </a:p>
        </p:txBody>
      </p:sp>
    </p:spTree>
    <p:extLst>
      <p:ext uri="{BB962C8B-B14F-4D97-AF65-F5344CB8AC3E}">
        <p14:creationId xmlns:p14="http://schemas.microsoft.com/office/powerpoint/2010/main" val="4252955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00075" y="2218946"/>
            <a:ext cx="7705725" cy="1590445"/>
          </a:xfrm>
        </p:spPr>
        <p:txBody>
          <a:bodyPr lIns="0" tIns="0" rIns="0" bIns="0"/>
          <a:lstStyle/>
          <a:p>
            <a:pPr algn="ctr">
              <a:lnSpc>
                <a:spcPct val="100000"/>
              </a:lnSpc>
            </a:pPr>
            <a:r>
              <a:rPr lang="en-US" sz="2400" b="0">
                <a:latin typeface="Corbel" panose="020B0503020204020204" pitchFamily="34" charset="0"/>
              </a:rPr>
              <a:t>Part 3 of 3</a:t>
            </a:r>
            <a:br>
              <a:rPr lang="en-US" sz="2400" b="0">
                <a:latin typeface="Corbel" panose="020B0503020204020204" pitchFamily="34" charset="0"/>
              </a:rPr>
            </a:br>
            <a:r>
              <a:rPr lang="en-US" sz="2400" b="0">
                <a:latin typeface="Corbel" panose="020B0503020204020204" pitchFamily="34" charset="0"/>
              </a:rPr>
              <a:t>  </a:t>
            </a:r>
            <a:br>
              <a:rPr lang="en-US" sz="2400" b="0">
                <a:latin typeface="Corbel" panose="020B0503020204020204" pitchFamily="34" charset="0"/>
              </a:rPr>
            </a:br>
            <a:r>
              <a:rPr lang="en-US" sz="2400" b="0">
                <a:latin typeface="Corbel" panose="020B0503020204020204" pitchFamily="34" charset="0"/>
              </a:rPr>
              <a:t>Community Toxic Risk Reduction Program</a:t>
            </a:r>
            <a:br>
              <a:rPr lang="en-US" sz="2400" b="0">
                <a:latin typeface="Corbel" panose="020B0503020204020204" pitchFamily="34" charset="0"/>
              </a:rPr>
            </a:br>
            <a:endParaRPr lang="en-US" sz="2400" b="0" dirty="0">
              <a:latin typeface="Corbel" panose="020B0503020204020204" pitchFamily="34" charset="0"/>
            </a:endParaRPr>
          </a:p>
        </p:txBody>
      </p:sp>
    </p:spTree>
    <p:extLst>
      <p:ext uri="{BB962C8B-B14F-4D97-AF65-F5344CB8AC3E}">
        <p14:creationId xmlns:p14="http://schemas.microsoft.com/office/powerpoint/2010/main" val="1227155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111FA1-5AF9-0647-B31D-D6250D4530A3}" type="slidenum">
              <a:rPr lang="en-US" smtClean="0"/>
              <a:t>47</a:t>
            </a:fld>
            <a:endParaRPr lang="en-US" dirty="0"/>
          </a:p>
        </p:txBody>
      </p:sp>
      <p:sp>
        <p:nvSpPr>
          <p:cNvPr id="6" name="Text Placeholder 5"/>
          <p:cNvSpPr>
            <a:spLocks noGrp="1"/>
          </p:cNvSpPr>
          <p:nvPr>
            <p:ph type="body" sz="quarter" idx="13"/>
          </p:nvPr>
        </p:nvSpPr>
        <p:spPr/>
        <p:txBody>
          <a:bodyPr/>
          <a:lstStyle/>
          <a:p>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710" y="877322"/>
            <a:ext cx="8835082" cy="5943600"/>
          </a:xfrm>
          <a:prstGeom prst="rect">
            <a:avLst/>
          </a:prstGeom>
        </p:spPr>
      </p:pic>
      <p:sp>
        <p:nvSpPr>
          <p:cNvPr id="8" name="TextBox 7"/>
          <p:cNvSpPr txBox="1"/>
          <p:nvPr/>
        </p:nvSpPr>
        <p:spPr>
          <a:xfrm>
            <a:off x="2465705" y="2012144"/>
            <a:ext cx="5101590" cy="584775"/>
          </a:xfrm>
          <a:prstGeom prst="rect">
            <a:avLst/>
          </a:prstGeom>
          <a:solidFill>
            <a:schemeClr val="bg1"/>
          </a:solidFill>
        </p:spPr>
        <p:txBody>
          <a:bodyPr wrap="square" rtlCol="0">
            <a:spAutoFit/>
          </a:bodyPr>
          <a:lstStyle/>
          <a:p>
            <a:pPr defTabSz="914400" fontAlgn="base">
              <a:spcBef>
                <a:spcPct val="0"/>
              </a:spcBef>
              <a:spcAft>
                <a:spcPct val="0"/>
              </a:spcAft>
            </a:pPr>
            <a:r>
              <a:rPr lang="en-US" sz="1600" dirty="0">
                <a:solidFill>
                  <a:srgbClr val="000000"/>
                </a:solidFill>
                <a:latin typeface="Arial" panose="020B0604020202020204" pitchFamily="34" charset="0"/>
              </a:rPr>
              <a:t>Most of the Florence – Firestone is ranked among the top 10% of pollution burdened areas in CA </a:t>
            </a:r>
          </a:p>
        </p:txBody>
      </p:sp>
    </p:spTree>
    <p:extLst>
      <p:ext uri="{BB962C8B-B14F-4D97-AF65-F5344CB8AC3E}">
        <p14:creationId xmlns:p14="http://schemas.microsoft.com/office/powerpoint/2010/main" val="10853395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eaLnBrk="0" hangingPunct="0">
              <a:spcBef>
                <a:spcPct val="20000"/>
              </a:spcBef>
              <a:buChar char="•"/>
              <a:defRPr sz="2800">
                <a:solidFill>
                  <a:schemeClr val="tx1"/>
                </a:solidFill>
                <a:latin typeface="Calibri" panose="020F0502020204030204" pitchFamily="34" charset="0"/>
                <a:ea typeface="Geneva" pitchFamily="124" charset="-128"/>
              </a:defRPr>
            </a:lvl1pPr>
            <a:lvl2pPr marL="742950" indent="-285750" eaLnBrk="0" hangingPunct="0">
              <a:spcBef>
                <a:spcPct val="20000"/>
              </a:spcBef>
              <a:buChar char="–"/>
              <a:defRPr sz="2600">
                <a:solidFill>
                  <a:schemeClr val="tx1"/>
                </a:solidFill>
                <a:latin typeface="Calibri" panose="020F0502020204030204" pitchFamily="34" charset="0"/>
                <a:ea typeface="Geneva" pitchFamily="124" charset="-128"/>
              </a:defRPr>
            </a:lvl2pPr>
            <a:lvl3pPr marL="1143000" indent="-228600" eaLnBrk="0" hangingPunct="0">
              <a:spcBef>
                <a:spcPct val="20000"/>
              </a:spcBef>
              <a:buChar char="•"/>
              <a:defRPr sz="2400">
                <a:solidFill>
                  <a:schemeClr val="tx1"/>
                </a:solidFill>
                <a:latin typeface="Calibri" panose="020F0502020204030204" pitchFamily="34" charset="0"/>
                <a:ea typeface="Geneva" pitchFamily="124" charset="-128"/>
              </a:defRPr>
            </a:lvl3pPr>
            <a:lvl4pPr marL="1600200" indent="-228600" eaLnBrk="0" hangingPunct="0">
              <a:spcBef>
                <a:spcPct val="20000"/>
              </a:spcBef>
              <a:buChar char="–"/>
              <a:defRPr sz="2000">
                <a:solidFill>
                  <a:schemeClr val="tx1"/>
                </a:solidFill>
                <a:latin typeface="Calibri" panose="020F0502020204030204" pitchFamily="34" charset="0"/>
                <a:ea typeface="Geneva" pitchFamily="124" charset="-128"/>
              </a:defRPr>
            </a:lvl4pPr>
            <a:lvl5pPr marL="2057400" indent="-228600" eaLnBrk="0" hangingPunct="0">
              <a:spcBef>
                <a:spcPct val="20000"/>
              </a:spcBef>
              <a:buChar char="»"/>
              <a:defRPr sz="2000">
                <a:solidFill>
                  <a:schemeClr val="tx1"/>
                </a:solidFill>
                <a:latin typeface="Calibri" panose="020F0502020204030204" pitchFamily="34" charset="0"/>
                <a:ea typeface="Geneva" pitchFamily="12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Geneva" pitchFamily="12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Geneva" pitchFamily="12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Geneva" pitchFamily="12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Geneva" pitchFamily="124" charset="-128"/>
              </a:defRPr>
            </a:lvl9pPr>
          </a:lstStyle>
          <a:p>
            <a:pPr eaLnBrk="1" hangingPunct="1">
              <a:spcBef>
                <a:spcPct val="0"/>
              </a:spcBef>
              <a:buFontTx/>
              <a:buNone/>
            </a:pPr>
            <a:fld id="{EB095929-DEF0-4D7C-BA44-40C8953A191B}" type="slidenum">
              <a:rPr lang="en-US" altLang="en-US" sz="1000"/>
              <a:pPr eaLnBrk="1" hangingPunct="1">
                <a:spcBef>
                  <a:spcPct val="0"/>
                </a:spcBef>
                <a:buFontTx/>
                <a:buNone/>
              </a:pPr>
              <a:t>48</a:t>
            </a:fld>
            <a:endParaRPr lang="en-US" altLang="en-US" sz="100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7350" y="998536"/>
            <a:ext cx="6257926" cy="5632134"/>
          </a:xfrm>
          <a:prstGeom prst="rect">
            <a:avLst/>
          </a:prstGeom>
        </p:spPr>
      </p:pic>
      <p:sp>
        <p:nvSpPr>
          <p:cNvPr id="7" name="Title 1"/>
          <p:cNvSpPr>
            <a:spLocks noGrp="1"/>
          </p:cNvSpPr>
          <p:nvPr>
            <p:ph type="title"/>
          </p:nvPr>
        </p:nvSpPr>
        <p:spPr>
          <a:xfrm>
            <a:off x="28575" y="681044"/>
            <a:ext cx="5962649" cy="490532"/>
          </a:xfrm>
        </p:spPr>
        <p:txBody>
          <a:bodyPr/>
          <a:lstStyle/>
          <a:p>
            <a:pPr algn="ctr">
              <a:defRPr/>
            </a:pPr>
            <a:r>
              <a:rPr lang="en-US" sz="2600" b="0">
                <a:solidFill>
                  <a:schemeClr val="accent1">
                    <a:lumMod val="75000"/>
                  </a:schemeClr>
                </a:solidFill>
                <a:latin typeface="Corbel" panose="020B0503020204020204" pitchFamily="34" charset="0"/>
              </a:rPr>
              <a:t>Pilot community:  Florence-Firestone</a:t>
            </a:r>
            <a:endParaRPr lang="en-US" sz="2600" b="0" dirty="0">
              <a:solidFill>
                <a:schemeClr val="accent1">
                  <a:lumMod val="75000"/>
                </a:schemeClr>
              </a:solidFill>
              <a:latin typeface="Corbel" panose="020B0503020204020204" pitchFamily="34" charset="0"/>
            </a:endParaRPr>
          </a:p>
        </p:txBody>
      </p:sp>
    </p:spTree>
    <p:extLst>
      <p:ext uri="{BB962C8B-B14F-4D97-AF65-F5344CB8AC3E}">
        <p14:creationId xmlns:p14="http://schemas.microsoft.com/office/powerpoint/2010/main" val="1121746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6038857"/>
            <a:ext cx="8229600" cy="634985"/>
          </a:xfrm>
        </p:spPr>
        <p:txBody>
          <a:bodyPr/>
          <a:lstStyle/>
          <a:p>
            <a:r>
              <a:rPr lang="en-US" b="0">
                <a:latin typeface="Corbel" panose="020B0503020204020204" pitchFamily="34" charset="0"/>
              </a:rPr>
              <a:t>Exide Technologies Facilities </a:t>
            </a:r>
            <a:br>
              <a:rPr lang="en-US" b="0">
                <a:latin typeface="Corbel" panose="020B0503020204020204" pitchFamily="34" charset="0"/>
              </a:rPr>
            </a:br>
            <a:r>
              <a:rPr lang="en-US" sz="1800" b="0">
                <a:latin typeface="Corbel" panose="020B0503020204020204" pitchFamily="34" charset="0"/>
              </a:rPr>
              <a:t>Vernon, California</a:t>
            </a: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4</a:t>
            </a:fld>
            <a:endParaRPr lang="en-US">
              <a:solidFill>
                <a:prstClr val="black">
                  <a:tint val="75000"/>
                </a:prstClr>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42950"/>
            <a:ext cx="9073614" cy="5122097"/>
          </a:xfrm>
          <a:prstGeom prst="rect">
            <a:avLst/>
          </a:prstGeom>
        </p:spPr>
      </p:pic>
    </p:spTree>
    <p:extLst>
      <p:ext uri="{BB962C8B-B14F-4D97-AF65-F5344CB8AC3E}">
        <p14:creationId xmlns:p14="http://schemas.microsoft.com/office/powerpoint/2010/main" val="3330478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111FA1-5AF9-0647-B31D-D6250D4530A3}" type="slidenum">
              <a:rPr lang="en-US" smtClean="0"/>
              <a:t>49</a:t>
            </a:fld>
            <a:endParaRPr lang="en-US" dirty="0"/>
          </a:p>
        </p:txBody>
      </p:sp>
      <p:sp>
        <p:nvSpPr>
          <p:cNvPr id="4" name="TextBox 3"/>
          <p:cNvSpPr txBox="1"/>
          <p:nvPr/>
        </p:nvSpPr>
        <p:spPr>
          <a:xfrm>
            <a:off x="457200" y="2185219"/>
            <a:ext cx="7467600" cy="4431983"/>
          </a:xfrm>
          <a:prstGeom prst="rect">
            <a:avLst/>
          </a:prstGeom>
          <a:noFill/>
        </p:spPr>
        <p:txBody>
          <a:bodyPr wrap="square" rtlCol="0">
            <a:spAutoFit/>
          </a:bodyPr>
          <a:lstStyle/>
          <a:p>
            <a:pPr marL="342900" indent="-342900" defTabSz="914400" fontAlgn="base">
              <a:spcBef>
                <a:spcPct val="0"/>
              </a:spcBef>
              <a:spcAft>
                <a:spcPct val="0"/>
              </a:spcAft>
              <a:buFont typeface="+mj-lt"/>
              <a:buAutoNum type="arabicPeriod"/>
            </a:pPr>
            <a:r>
              <a:rPr lang="en-US" sz="2400" dirty="0">
                <a:solidFill>
                  <a:schemeClr val="tx2">
                    <a:lumMod val="75000"/>
                  </a:schemeClr>
                </a:solidFill>
                <a:latin typeface="Corbel" panose="020B0503020204020204" pitchFamily="34" charset="0"/>
              </a:rPr>
              <a:t>Screen agency records of permitted industrial facilities </a:t>
            </a:r>
          </a:p>
          <a:p>
            <a:pPr marL="1257300" lvl="2" indent="-342900" defTabSz="914400" fontAlgn="base">
              <a:spcBef>
                <a:spcPct val="0"/>
              </a:spcBef>
              <a:spcAft>
                <a:spcPct val="0"/>
              </a:spcAft>
              <a:buClr>
                <a:schemeClr val="accent1">
                  <a:lumMod val="75000"/>
                </a:schemeClr>
              </a:buClr>
              <a:buFont typeface="Arial" panose="020B0604020202020204" pitchFamily="34" charset="0"/>
              <a:buChar char="•"/>
            </a:pPr>
            <a:r>
              <a:rPr lang="en-US" sz="2400" dirty="0">
                <a:solidFill>
                  <a:schemeClr val="tx2">
                    <a:lumMod val="75000"/>
                  </a:schemeClr>
                </a:solidFill>
                <a:latin typeface="Corbel" panose="020B0503020204020204" pitchFamily="34" charset="0"/>
              </a:rPr>
              <a:t>South Coast AQMD</a:t>
            </a:r>
          </a:p>
          <a:p>
            <a:pPr marL="1257300" lvl="2" indent="-342900" defTabSz="914400" fontAlgn="base">
              <a:spcBef>
                <a:spcPct val="0"/>
              </a:spcBef>
              <a:spcAft>
                <a:spcPct val="0"/>
              </a:spcAft>
              <a:buClr>
                <a:schemeClr val="accent1">
                  <a:lumMod val="75000"/>
                </a:schemeClr>
              </a:buClr>
              <a:buFont typeface="Arial" panose="020B0604020202020204" pitchFamily="34" charset="0"/>
              <a:buChar char="•"/>
            </a:pPr>
            <a:r>
              <a:rPr lang="en-US" sz="2400" dirty="0">
                <a:solidFill>
                  <a:schemeClr val="tx2">
                    <a:lumMod val="75000"/>
                  </a:schemeClr>
                </a:solidFill>
                <a:latin typeface="Corbel" panose="020B0503020204020204" pitchFamily="34" charset="0"/>
              </a:rPr>
              <a:t>State DTSC</a:t>
            </a:r>
          </a:p>
          <a:p>
            <a:pPr marL="1257300" lvl="2" indent="-342900" defTabSz="914400" fontAlgn="base">
              <a:spcBef>
                <a:spcPct val="0"/>
              </a:spcBef>
              <a:spcAft>
                <a:spcPct val="0"/>
              </a:spcAft>
              <a:buClr>
                <a:schemeClr val="accent1">
                  <a:lumMod val="75000"/>
                </a:schemeClr>
              </a:buClr>
              <a:buFont typeface="Arial" panose="020B0604020202020204" pitchFamily="34" charset="0"/>
              <a:buChar char="•"/>
            </a:pPr>
            <a:r>
              <a:rPr lang="en-US" sz="2400" dirty="0">
                <a:solidFill>
                  <a:schemeClr val="tx2">
                    <a:lumMod val="75000"/>
                  </a:schemeClr>
                </a:solidFill>
                <a:latin typeface="Corbel" panose="020B0503020204020204" pitchFamily="34" charset="0"/>
              </a:rPr>
              <a:t>Others </a:t>
            </a:r>
          </a:p>
          <a:p>
            <a:pPr marL="342900" indent="-342900" defTabSz="914400" fontAlgn="base">
              <a:spcBef>
                <a:spcPct val="0"/>
              </a:spcBef>
              <a:spcAft>
                <a:spcPct val="0"/>
              </a:spcAft>
              <a:buFont typeface="+mj-lt"/>
              <a:buAutoNum type="arabicPeriod"/>
            </a:pPr>
            <a:endParaRPr lang="en-US" sz="2400" dirty="0">
              <a:solidFill>
                <a:schemeClr val="tx2">
                  <a:lumMod val="75000"/>
                </a:schemeClr>
              </a:solidFill>
              <a:latin typeface="Corbel" panose="020B0503020204020204" pitchFamily="34" charset="0"/>
            </a:endParaRPr>
          </a:p>
          <a:p>
            <a:pPr marL="342900" indent="-342900" defTabSz="914400" fontAlgn="base">
              <a:spcBef>
                <a:spcPct val="0"/>
              </a:spcBef>
              <a:spcAft>
                <a:spcPct val="0"/>
              </a:spcAft>
              <a:buFont typeface="+mj-lt"/>
              <a:buAutoNum type="arabicPeriod"/>
            </a:pPr>
            <a:r>
              <a:rPr lang="en-US" sz="2400" dirty="0">
                <a:solidFill>
                  <a:schemeClr val="tx2">
                    <a:lumMod val="75000"/>
                  </a:schemeClr>
                </a:solidFill>
                <a:latin typeface="Corbel" panose="020B0503020204020204" pitchFamily="34" charset="0"/>
              </a:rPr>
              <a:t>Prioritize facilities based on: </a:t>
            </a:r>
          </a:p>
          <a:p>
            <a:pPr marL="1257300" lvl="2" indent="-342900" defTabSz="914400" fontAlgn="base">
              <a:spcBef>
                <a:spcPct val="0"/>
              </a:spcBef>
              <a:spcAft>
                <a:spcPct val="0"/>
              </a:spcAft>
              <a:buClr>
                <a:schemeClr val="accent1">
                  <a:lumMod val="75000"/>
                </a:schemeClr>
              </a:buClr>
              <a:buFont typeface="Arial" panose="020B0604020202020204" pitchFamily="34" charset="0"/>
              <a:buChar char="•"/>
            </a:pPr>
            <a:r>
              <a:rPr lang="en-US" sz="2400" dirty="0">
                <a:solidFill>
                  <a:schemeClr val="tx2">
                    <a:lumMod val="75000"/>
                  </a:schemeClr>
                </a:solidFill>
                <a:latin typeface="Corbel" panose="020B0503020204020204" pitchFamily="34" charset="0"/>
              </a:rPr>
              <a:t>nature of operations</a:t>
            </a:r>
          </a:p>
          <a:p>
            <a:pPr marL="1257300" lvl="2" indent="-342900" defTabSz="914400" fontAlgn="base">
              <a:spcBef>
                <a:spcPct val="0"/>
              </a:spcBef>
              <a:spcAft>
                <a:spcPct val="0"/>
              </a:spcAft>
              <a:buClr>
                <a:schemeClr val="accent1">
                  <a:lumMod val="75000"/>
                </a:schemeClr>
              </a:buClr>
              <a:buFont typeface="Arial" panose="020B0604020202020204" pitchFamily="34" charset="0"/>
              <a:buChar char="•"/>
            </a:pPr>
            <a:r>
              <a:rPr lang="en-US" sz="2400" dirty="0">
                <a:solidFill>
                  <a:schemeClr val="tx2">
                    <a:lumMod val="75000"/>
                  </a:schemeClr>
                </a:solidFill>
                <a:latin typeface="Corbel" panose="020B0503020204020204" pitchFamily="34" charset="0"/>
              </a:rPr>
              <a:t>history of compliance</a:t>
            </a:r>
          </a:p>
          <a:p>
            <a:pPr marL="342900" indent="-342900" defTabSz="914400" fontAlgn="base">
              <a:spcBef>
                <a:spcPct val="0"/>
              </a:spcBef>
              <a:spcAft>
                <a:spcPct val="0"/>
              </a:spcAft>
              <a:buFont typeface="+mj-lt"/>
              <a:buAutoNum type="arabicPeriod"/>
            </a:pPr>
            <a:endParaRPr lang="en-US" sz="2400" dirty="0">
              <a:solidFill>
                <a:schemeClr val="tx2">
                  <a:lumMod val="75000"/>
                </a:schemeClr>
              </a:solidFill>
              <a:latin typeface="Corbel" panose="020B0503020204020204" pitchFamily="34" charset="0"/>
            </a:endParaRPr>
          </a:p>
          <a:p>
            <a:pPr marL="342900" indent="-342900" defTabSz="914400" fontAlgn="base">
              <a:spcBef>
                <a:spcPct val="0"/>
              </a:spcBef>
              <a:spcAft>
                <a:spcPct val="0"/>
              </a:spcAft>
              <a:buFont typeface="+mj-lt"/>
              <a:buAutoNum type="arabicPeriod"/>
            </a:pPr>
            <a:r>
              <a:rPr lang="en-US" sz="2400" dirty="0">
                <a:solidFill>
                  <a:schemeClr val="tx2">
                    <a:lumMod val="75000"/>
                  </a:schemeClr>
                </a:solidFill>
                <a:latin typeface="Corbel" panose="020B0503020204020204" pitchFamily="34" charset="0"/>
              </a:rPr>
              <a:t>Consult with community to compile final list of facilities where risk reduction is warranted</a:t>
            </a:r>
          </a:p>
          <a:p>
            <a:pPr defTabSz="914400" fontAlgn="base">
              <a:spcBef>
                <a:spcPct val="0"/>
              </a:spcBef>
              <a:spcAft>
                <a:spcPct val="0"/>
              </a:spcAft>
            </a:pPr>
            <a:endParaRPr lang="en-US" dirty="0">
              <a:solidFill>
                <a:srgbClr val="000000"/>
              </a:solidFill>
              <a:latin typeface="Corbel" panose="020B0503020204020204" pitchFamily="34" charset="0"/>
            </a:endParaRPr>
          </a:p>
        </p:txBody>
      </p:sp>
      <p:sp>
        <p:nvSpPr>
          <p:cNvPr id="5" name="Title 1"/>
          <p:cNvSpPr txBox="1">
            <a:spLocks/>
          </p:cNvSpPr>
          <p:nvPr/>
        </p:nvSpPr>
        <p:spPr>
          <a:xfrm>
            <a:off x="457200" y="1042219"/>
            <a:ext cx="8229600" cy="1143000"/>
          </a:xfrm>
          <a:prstGeom prst="rect">
            <a:avLst/>
          </a:prstGeom>
        </p:spPr>
        <p:txBody>
          <a:bodyPr/>
          <a:lstStyle>
            <a:lvl1pPr algn="l" defTabSz="457200" rtl="0" eaLnBrk="1" latinLnBrk="0" hangingPunct="1">
              <a:spcBef>
                <a:spcPct val="0"/>
              </a:spcBef>
              <a:buNone/>
              <a:defRPr sz="2800" b="1" kern="1200">
                <a:solidFill>
                  <a:schemeClr val="tx1"/>
                </a:solidFill>
                <a:latin typeface="+mj-lt"/>
                <a:ea typeface="+mj-ea"/>
                <a:cs typeface="+mj-cs"/>
              </a:defRPr>
            </a:lvl1pPr>
          </a:lstStyle>
          <a:p>
            <a:pPr>
              <a:defRPr/>
            </a:pPr>
            <a:r>
              <a:rPr lang="en-US" sz="3000" b="0" dirty="0">
                <a:solidFill>
                  <a:schemeClr val="tx2">
                    <a:lumMod val="75000"/>
                  </a:schemeClr>
                </a:solidFill>
                <a:latin typeface="Corbel" panose="020B0503020204020204" pitchFamily="34" charset="0"/>
              </a:rPr>
              <a:t>Identify facilities contributing </a:t>
            </a:r>
            <a:r>
              <a:rPr lang="en-US" sz="3000" b="0">
                <a:solidFill>
                  <a:schemeClr val="tx2">
                    <a:lumMod val="75000"/>
                  </a:schemeClr>
                </a:solidFill>
                <a:latin typeface="Corbel" panose="020B0503020204020204" pitchFamily="34" charset="0"/>
              </a:rPr>
              <a:t>to risk</a:t>
            </a:r>
            <a:endParaRPr lang="en-US" sz="3000" b="0" dirty="0">
              <a:solidFill>
                <a:schemeClr val="tx2">
                  <a:lumMod val="75000"/>
                </a:schemeClr>
              </a:solidFill>
              <a:latin typeface="Corbel" panose="020B0503020204020204" pitchFamily="34" charset="0"/>
            </a:endParaRPr>
          </a:p>
        </p:txBody>
      </p:sp>
    </p:spTree>
    <p:extLst>
      <p:ext uri="{BB962C8B-B14F-4D97-AF65-F5344CB8AC3E}">
        <p14:creationId xmlns:p14="http://schemas.microsoft.com/office/powerpoint/2010/main" val="3479448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2953"/>
            <a:ext cx="8229600" cy="634985"/>
          </a:xfrm>
        </p:spPr>
        <p:txBody>
          <a:bodyPr>
            <a:noAutofit/>
          </a:bodyPr>
          <a:lstStyle/>
          <a:p>
            <a:pPr>
              <a:defRPr/>
            </a:pPr>
            <a:r>
              <a:rPr lang="en-US" sz="3000" b="0" dirty="0">
                <a:solidFill>
                  <a:schemeClr val="tx2">
                    <a:lumMod val="75000"/>
                  </a:schemeClr>
                </a:solidFill>
                <a:latin typeface="Corbel" panose="020B0503020204020204" pitchFamily="34" charset="0"/>
              </a:rPr>
              <a:t>Target Facilities in Focus Area</a:t>
            </a:r>
          </a:p>
        </p:txBody>
      </p:sp>
      <p:sp>
        <p:nvSpPr>
          <p:cNvPr id="4" name="Slide Number Placeholder 5"/>
          <p:cNvSpPr>
            <a:spLocks noGrp="1"/>
          </p:cNvSpPr>
          <p:nvPr>
            <p:ph type="sldNum" sz="quarter" idx="12"/>
          </p:nvPr>
        </p:nvSpPr>
        <p:spPr/>
        <p:txBody>
          <a:bodyPr/>
          <a:lstStyle>
            <a:lvl1pPr eaLnBrk="0" hangingPunct="0">
              <a:spcBef>
                <a:spcPct val="20000"/>
              </a:spcBef>
              <a:buChar char="•"/>
              <a:defRPr sz="2100">
                <a:solidFill>
                  <a:schemeClr val="tx1"/>
                </a:solidFill>
                <a:latin typeface="Calibri" panose="020F0502020204030204" pitchFamily="34" charset="0"/>
                <a:ea typeface="Geneva" pitchFamily="124" charset="-128"/>
              </a:defRPr>
            </a:lvl1pPr>
            <a:lvl2pPr marL="557213" indent="-214313" eaLnBrk="0" hangingPunct="0">
              <a:spcBef>
                <a:spcPct val="20000"/>
              </a:spcBef>
              <a:buChar char="–"/>
              <a:defRPr sz="1950">
                <a:solidFill>
                  <a:schemeClr val="tx1"/>
                </a:solidFill>
                <a:latin typeface="Calibri" panose="020F0502020204030204" pitchFamily="34" charset="0"/>
                <a:ea typeface="Geneva" pitchFamily="124" charset="-128"/>
              </a:defRPr>
            </a:lvl2pPr>
            <a:lvl3pPr marL="857250" indent="-171450" eaLnBrk="0" hangingPunct="0">
              <a:spcBef>
                <a:spcPct val="20000"/>
              </a:spcBef>
              <a:buChar char="•"/>
              <a:defRPr sz="1800">
                <a:solidFill>
                  <a:schemeClr val="tx1"/>
                </a:solidFill>
                <a:latin typeface="Calibri" panose="020F0502020204030204" pitchFamily="34" charset="0"/>
                <a:ea typeface="Geneva" pitchFamily="124" charset="-128"/>
              </a:defRPr>
            </a:lvl3pPr>
            <a:lvl4pPr marL="1200150" indent="-171450" eaLnBrk="0" hangingPunct="0">
              <a:spcBef>
                <a:spcPct val="20000"/>
              </a:spcBef>
              <a:buChar char="–"/>
              <a:defRPr sz="1500">
                <a:solidFill>
                  <a:schemeClr val="tx1"/>
                </a:solidFill>
                <a:latin typeface="Calibri" panose="020F0502020204030204" pitchFamily="34" charset="0"/>
                <a:ea typeface="Geneva" pitchFamily="124" charset="-128"/>
              </a:defRPr>
            </a:lvl4pPr>
            <a:lvl5pPr marL="1543050" indent="-171450" eaLnBrk="0" hangingPunct="0">
              <a:spcBef>
                <a:spcPct val="20000"/>
              </a:spcBef>
              <a:buChar char="»"/>
              <a:defRPr sz="1500">
                <a:solidFill>
                  <a:schemeClr val="tx1"/>
                </a:solidFill>
                <a:latin typeface="Calibri" panose="020F0502020204030204" pitchFamily="34" charset="0"/>
                <a:ea typeface="Geneva" pitchFamily="124" charset="-128"/>
              </a:defRPr>
            </a:lvl5pPr>
            <a:lvl6pPr marL="1885950" indent="-171450" eaLnBrk="0" fontAlgn="base" hangingPunct="0">
              <a:spcBef>
                <a:spcPct val="20000"/>
              </a:spcBef>
              <a:spcAft>
                <a:spcPct val="0"/>
              </a:spcAft>
              <a:buChar char="»"/>
              <a:defRPr sz="1500">
                <a:solidFill>
                  <a:schemeClr val="tx1"/>
                </a:solidFill>
                <a:latin typeface="Calibri" panose="020F0502020204030204" pitchFamily="34" charset="0"/>
                <a:ea typeface="Geneva" pitchFamily="124" charset="-128"/>
              </a:defRPr>
            </a:lvl6pPr>
            <a:lvl7pPr marL="2228850" indent="-171450" eaLnBrk="0" fontAlgn="base" hangingPunct="0">
              <a:spcBef>
                <a:spcPct val="20000"/>
              </a:spcBef>
              <a:spcAft>
                <a:spcPct val="0"/>
              </a:spcAft>
              <a:buChar char="»"/>
              <a:defRPr sz="1500">
                <a:solidFill>
                  <a:schemeClr val="tx1"/>
                </a:solidFill>
                <a:latin typeface="Calibri" panose="020F0502020204030204" pitchFamily="34" charset="0"/>
                <a:ea typeface="Geneva" pitchFamily="124" charset="-128"/>
              </a:defRPr>
            </a:lvl7pPr>
            <a:lvl8pPr marL="2571750" indent="-171450" eaLnBrk="0" fontAlgn="base" hangingPunct="0">
              <a:spcBef>
                <a:spcPct val="20000"/>
              </a:spcBef>
              <a:spcAft>
                <a:spcPct val="0"/>
              </a:spcAft>
              <a:buChar char="»"/>
              <a:defRPr sz="1500">
                <a:solidFill>
                  <a:schemeClr val="tx1"/>
                </a:solidFill>
                <a:latin typeface="Calibri" panose="020F0502020204030204" pitchFamily="34" charset="0"/>
                <a:ea typeface="Geneva" pitchFamily="124" charset="-128"/>
              </a:defRPr>
            </a:lvl8pPr>
            <a:lvl9pPr marL="2914650" indent="-171450" eaLnBrk="0" fontAlgn="base" hangingPunct="0">
              <a:spcBef>
                <a:spcPct val="20000"/>
              </a:spcBef>
              <a:spcAft>
                <a:spcPct val="0"/>
              </a:spcAft>
              <a:buChar char="»"/>
              <a:defRPr sz="1500">
                <a:solidFill>
                  <a:schemeClr val="tx1"/>
                </a:solidFill>
                <a:latin typeface="Calibri" panose="020F0502020204030204" pitchFamily="34" charset="0"/>
                <a:ea typeface="Geneva" pitchFamily="124" charset="-128"/>
              </a:defRPr>
            </a:lvl9pPr>
          </a:lstStyle>
          <a:p>
            <a:pPr eaLnBrk="1" hangingPunct="1">
              <a:spcBef>
                <a:spcPct val="0"/>
              </a:spcBef>
              <a:buFontTx/>
              <a:buNone/>
            </a:pPr>
            <a:fld id="{EB095929-DEF0-4D7C-BA44-40C8953A191B}" type="slidenum">
              <a:rPr lang="en-US" altLang="en-US" sz="750">
                <a:solidFill>
                  <a:srgbClr val="000000"/>
                </a:solidFill>
              </a:rPr>
              <a:pPr eaLnBrk="1" hangingPunct="1">
                <a:spcBef>
                  <a:spcPct val="0"/>
                </a:spcBef>
                <a:buFontTx/>
                <a:buNone/>
              </a:pPr>
              <a:t>50</a:t>
            </a:fld>
            <a:endParaRPr lang="en-US" altLang="en-US" sz="750" dirty="0">
              <a:solidFill>
                <a:srgbClr val="00000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519990907"/>
              </p:ext>
            </p:extLst>
          </p:nvPr>
        </p:nvGraphicFramePr>
        <p:xfrm>
          <a:off x="761998" y="1707515"/>
          <a:ext cx="7391402" cy="5013960"/>
        </p:xfrm>
        <a:graphic>
          <a:graphicData uri="http://schemas.openxmlformats.org/drawingml/2006/table">
            <a:tbl>
              <a:tblPr firstRow="1" bandRow="1">
                <a:tableStyleId>{5C22544A-7EE6-4342-B048-85BDC9FD1C3A}</a:tableStyleId>
              </a:tblPr>
              <a:tblGrid>
                <a:gridCol w="603381">
                  <a:extLst>
                    <a:ext uri="{9D8B030D-6E8A-4147-A177-3AD203B41FA5}">
                      <a16:colId xmlns:a16="http://schemas.microsoft.com/office/drawing/2014/main" val="20000"/>
                    </a:ext>
                  </a:extLst>
                </a:gridCol>
                <a:gridCol w="829647">
                  <a:extLst>
                    <a:ext uri="{9D8B030D-6E8A-4147-A177-3AD203B41FA5}">
                      <a16:colId xmlns:a16="http://schemas.microsoft.com/office/drawing/2014/main" val="20001"/>
                    </a:ext>
                  </a:extLst>
                </a:gridCol>
                <a:gridCol w="3394011">
                  <a:extLst>
                    <a:ext uri="{9D8B030D-6E8A-4147-A177-3AD203B41FA5}">
                      <a16:colId xmlns:a16="http://schemas.microsoft.com/office/drawing/2014/main" val="20002"/>
                    </a:ext>
                  </a:extLst>
                </a:gridCol>
                <a:gridCol w="2564363">
                  <a:extLst>
                    <a:ext uri="{9D8B030D-6E8A-4147-A177-3AD203B41FA5}">
                      <a16:colId xmlns:a16="http://schemas.microsoft.com/office/drawing/2014/main" val="20003"/>
                    </a:ext>
                  </a:extLst>
                </a:gridCol>
              </a:tblGrid>
              <a:tr h="182880">
                <a:tc>
                  <a:txBody>
                    <a:bodyPr/>
                    <a:lstStyle/>
                    <a:p>
                      <a:pPr algn="ctr"/>
                      <a:r>
                        <a:rPr lang="en-US" sz="1400" dirty="0"/>
                        <a:t>ID</a:t>
                      </a:r>
                      <a:r>
                        <a:rPr lang="en-US" sz="1400" baseline="0" dirty="0"/>
                        <a:t> #</a:t>
                      </a:r>
                      <a:endParaRPr lang="en-US" sz="1400" dirty="0"/>
                    </a:p>
                  </a:txBody>
                  <a:tcPr marL="0" marR="0" marT="0" marB="0"/>
                </a:tc>
                <a:tc>
                  <a:txBody>
                    <a:bodyPr/>
                    <a:lstStyle/>
                    <a:p>
                      <a:pPr algn="ctr"/>
                      <a:r>
                        <a:rPr lang="en-US" sz="1400" dirty="0"/>
                        <a:t>Priority</a:t>
                      </a:r>
                    </a:p>
                  </a:txBody>
                  <a:tcPr marL="0" marR="0" marT="0" marB="0"/>
                </a:tc>
                <a:tc>
                  <a:txBody>
                    <a:bodyPr/>
                    <a:lstStyle/>
                    <a:p>
                      <a:pPr algn="ctr"/>
                      <a:r>
                        <a:rPr lang="en-US" sz="1400" dirty="0"/>
                        <a:t>Name</a:t>
                      </a:r>
                    </a:p>
                  </a:txBody>
                  <a:tcPr marL="0" marR="0" marT="0" marB="0"/>
                </a:tc>
                <a:tc>
                  <a:txBody>
                    <a:bodyPr/>
                    <a:lstStyle/>
                    <a:p>
                      <a:pPr algn="ctr"/>
                      <a:r>
                        <a:rPr lang="en-US" sz="1400" dirty="0"/>
                        <a:t>Type</a:t>
                      </a:r>
                    </a:p>
                  </a:txBody>
                  <a:tcPr marL="0" marR="0" marT="0" marB="0"/>
                </a:tc>
                <a:extLst>
                  <a:ext uri="{0D108BD9-81ED-4DB2-BD59-A6C34878D82A}">
                    <a16:rowId xmlns:a16="http://schemas.microsoft.com/office/drawing/2014/main" val="10000"/>
                  </a:ext>
                </a:extLst>
              </a:tr>
              <a:tr h="192024">
                <a:tc>
                  <a:txBody>
                    <a:bodyPr/>
                    <a:lstStyle/>
                    <a:p>
                      <a:pPr algn="ctr"/>
                      <a:r>
                        <a:rPr lang="en-US" sz="1200" dirty="0"/>
                        <a:t>01</a:t>
                      </a:r>
                    </a:p>
                  </a:txBody>
                  <a:tcPr marL="0" marR="0" marT="0" marB="0" anchor="ctr"/>
                </a:tc>
                <a:tc>
                  <a:txBody>
                    <a:bodyPr/>
                    <a:lstStyle/>
                    <a:p>
                      <a:pPr algn="ctr" fontAlgn="ctr"/>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Jack Engle &amp; Co</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Metal</a:t>
                      </a:r>
                      <a:r>
                        <a:rPr lang="en-US" sz="1200" u="none" strike="noStrike" baseline="0" dirty="0">
                          <a:effectLst/>
                        </a:rPr>
                        <a:t> Recycling &amp; Salvage</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1"/>
                  </a:ext>
                </a:extLst>
              </a:tr>
              <a:tr h="192024">
                <a:tc>
                  <a:txBody>
                    <a:bodyPr/>
                    <a:lstStyle/>
                    <a:p>
                      <a:pPr algn="ctr"/>
                      <a:r>
                        <a:rPr lang="en-US" sz="1200" dirty="0"/>
                        <a:t>02</a:t>
                      </a:r>
                    </a:p>
                  </a:txBody>
                  <a:tcPr marL="0" marR="0" marT="0" marB="0" anchor="ctr"/>
                </a:tc>
                <a:tc>
                  <a:txBody>
                    <a:bodyPr/>
                    <a:lstStyle/>
                    <a:p>
                      <a:pPr algn="ctr" fontAlgn="ctr"/>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A &amp; N Service Station </a:t>
                      </a:r>
                      <a:r>
                        <a:rPr lang="en-US" sz="1200" u="none" strike="noStrike" dirty="0" err="1">
                          <a:effectLst/>
                        </a:rPr>
                        <a:t>Inc</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Auto</a:t>
                      </a:r>
                      <a:r>
                        <a:rPr lang="en-US" sz="1200" u="none" strike="noStrike" baseline="0" dirty="0">
                          <a:effectLst/>
                        </a:rPr>
                        <a:t> Body Shop &amp; Repair</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2"/>
                  </a:ext>
                </a:extLst>
              </a:tr>
              <a:tr h="192024">
                <a:tc>
                  <a:txBody>
                    <a:bodyPr/>
                    <a:lstStyle/>
                    <a:p>
                      <a:pPr algn="ctr"/>
                      <a:r>
                        <a:rPr lang="en-US" sz="1200" dirty="0"/>
                        <a:t>03</a:t>
                      </a:r>
                    </a:p>
                  </a:txBody>
                  <a:tcPr marL="0" marR="0" marT="0" marB="0" anchor="ctr"/>
                </a:tc>
                <a:tc>
                  <a:txBody>
                    <a:bodyPr/>
                    <a:lstStyle/>
                    <a:p>
                      <a:pPr algn="ctr" fontAlgn="ctr"/>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California Body Shop</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Auto</a:t>
                      </a:r>
                      <a:r>
                        <a:rPr lang="en-US" sz="1200" u="none" strike="noStrike" baseline="0" dirty="0">
                          <a:effectLst/>
                        </a:rPr>
                        <a:t> Body Shop &amp; Repair</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3"/>
                  </a:ext>
                </a:extLst>
              </a:tr>
              <a:tr h="192024">
                <a:tc>
                  <a:txBody>
                    <a:bodyPr/>
                    <a:lstStyle/>
                    <a:p>
                      <a:pPr algn="ctr"/>
                      <a:r>
                        <a:rPr lang="en-US" sz="1200" dirty="0"/>
                        <a:t>04</a:t>
                      </a:r>
                    </a:p>
                  </a:txBody>
                  <a:tcPr marL="0" marR="0" marT="0" marB="0" anchor="ctr"/>
                </a:tc>
                <a:tc>
                  <a:txBody>
                    <a:bodyPr/>
                    <a:lstStyle/>
                    <a:p>
                      <a:pPr algn="ctr" fontAlgn="ctr"/>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Atlas Iron And</a:t>
                      </a:r>
                      <a:r>
                        <a:rPr lang="en-US" sz="1200" u="none" strike="noStrike" baseline="0" dirty="0">
                          <a:effectLst/>
                        </a:rPr>
                        <a:t> Metal Co</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u="none" strike="noStrike" dirty="0">
                          <a:effectLst/>
                        </a:rPr>
                        <a:t>Metal</a:t>
                      </a:r>
                      <a:r>
                        <a:rPr lang="en-US" sz="1200" u="none" strike="noStrike" baseline="0" dirty="0">
                          <a:effectLst/>
                        </a:rPr>
                        <a:t> Recycling &amp; Salvage</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4"/>
                  </a:ext>
                </a:extLst>
              </a:tr>
              <a:tr h="192024">
                <a:tc>
                  <a:txBody>
                    <a:bodyPr/>
                    <a:lstStyle/>
                    <a:p>
                      <a:pPr algn="ctr"/>
                      <a:r>
                        <a:rPr lang="en-US" sz="1200" dirty="0"/>
                        <a:t>05</a:t>
                      </a:r>
                    </a:p>
                  </a:txBody>
                  <a:tcPr marL="0" marR="0" marT="0" marB="0" anchor="ctr"/>
                </a:tc>
                <a:tc>
                  <a:txBody>
                    <a:bodyPr/>
                    <a:lstStyle/>
                    <a:p>
                      <a:pPr algn="ctr" fontAlgn="ctr"/>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A-1 Welding &amp; Iron</a:t>
                      </a:r>
                      <a:r>
                        <a:rPr lang="en-US" sz="1200" u="none" strike="noStrike" baseline="0" dirty="0">
                          <a:effectLst/>
                        </a:rPr>
                        <a:t>works Inc.</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Metal Fabrication</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5"/>
                  </a:ext>
                </a:extLst>
              </a:tr>
              <a:tr h="192024">
                <a:tc>
                  <a:txBody>
                    <a:bodyPr/>
                    <a:lstStyle/>
                    <a:p>
                      <a:pPr algn="ctr"/>
                      <a:r>
                        <a:rPr lang="en-US" sz="1200" dirty="0"/>
                        <a:t>06</a:t>
                      </a:r>
                    </a:p>
                  </a:txBody>
                  <a:tcPr marL="0" marR="0" marT="0" marB="0" anchor="ctr"/>
                </a:tc>
                <a:tc>
                  <a:txBody>
                    <a:bodyPr/>
                    <a:lstStyle/>
                    <a:p>
                      <a:pPr algn="ctr" fontAlgn="ctr"/>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Express Welding</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Metal Fabrication</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6"/>
                  </a:ext>
                </a:extLst>
              </a:tr>
              <a:tr h="192024">
                <a:tc>
                  <a:txBody>
                    <a:bodyPr/>
                    <a:lstStyle/>
                    <a:p>
                      <a:pPr algn="ctr"/>
                      <a:r>
                        <a:rPr lang="en-US" sz="1200" dirty="0"/>
                        <a:t>07</a:t>
                      </a:r>
                    </a:p>
                  </a:txBody>
                  <a:tcPr marL="0" marR="0" marT="0" marB="0" anchor="ctr"/>
                </a:tc>
                <a:tc>
                  <a:txBody>
                    <a:bodyPr/>
                    <a:lstStyle/>
                    <a:p>
                      <a:pPr algn="ctr" fontAlgn="ctr"/>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it-IT" sz="1200" u="none" strike="noStrike" dirty="0">
                          <a:effectLst/>
                        </a:rPr>
                        <a:t>Noemi</a:t>
                      </a:r>
                      <a:r>
                        <a:rPr lang="it-IT" sz="1200" u="none" strike="noStrike" baseline="0" dirty="0">
                          <a:effectLst/>
                        </a:rPr>
                        <a:t> Powder Coating </a:t>
                      </a:r>
                      <a:r>
                        <a:rPr lang="it-IT" sz="1200" u="none" strike="noStrike" dirty="0">
                          <a:effectLst/>
                        </a:rPr>
                        <a:t>Noemi Cabrera-Soria</a:t>
                      </a:r>
                      <a:endParaRPr lang="it-IT"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Printing, Painting, &amp; Coatings</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7"/>
                  </a:ext>
                </a:extLst>
              </a:tr>
              <a:tr h="192024">
                <a:tc>
                  <a:txBody>
                    <a:bodyPr/>
                    <a:lstStyle/>
                    <a:p>
                      <a:pPr algn="ctr"/>
                      <a:r>
                        <a:rPr lang="en-US" sz="1200" dirty="0"/>
                        <a:t>08</a:t>
                      </a:r>
                    </a:p>
                  </a:txBody>
                  <a:tcPr marL="0" marR="0" marT="0" marB="0" anchor="ctr"/>
                </a:tc>
                <a:tc>
                  <a:txBody>
                    <a:bodyPr/>
                    <a:lstStyle/>
                    <a:p>
                      <a:pPr algn="ctr" fontAlgn="ctr"/>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Victory Salvage Inc.</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Metal</a:t>
                      </a:r>
                      <a:r>
                        <a:rPr lang="en-US" sz="1200" u="none" strike="noStrike" baseline="0" dirty="0">
                          <a:effectLst/>
                        </a:rPr>
                        <a:t> Recycling &amp; Salvage</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8"/>
                  </a:ext>
                </a:extLst>
              </a:tr>
              <a:tr h="192024">
                <a:tc>
                  <a:txBody>
                    <a:bodyPr/>
                    <a:lstStyle/>
                    <a:p>
                      <a:pPr algn="ctr"/>
                      <a:r>
                        <a:rPr lang="en-US" sz="1200" dirty="0"/>
                        <a:t>09</a:t>
                      </a:r>
                    </a:p>
                  </a:txBody>
                  <a:tcPr marL="0" marR="0" marT="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Best Quality Furniture</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Furniture</a:t>
                      </a:r>
                      <a:r>
                        <a:rPr lang="en-US" sz="1200" u="none" strike="noStrike" baseline="0" dirty="0">
                          <a:effectLst/>
                        </a:rPr>
                        <a:t> Manufacturing</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09"/>
                  </a:ext>
                </a:extLst>
              </a:tr>
              <a:tr h="192024">
                <a:tc>
                  <a:txBody>
                    <a:bodyPr/>
                    <a:lstStyle/>
                    <a:p>
                      <a:pPr algn="ctr"/>
                      <a:r>
                        <a:rPr lang="en-US" sz="1200" dirty="0"/>
                        <a:t>10</a:t>
                      </a:r>
                    </a:p>
                  </a:txBody>
                  <a:tcPr marL="0" marR="0" marT="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Convenient</a:t>
                      </a:r>
                      <a:r>
                        <a:rPr lang="en-US" sz="1200" u="none" strike="noStrike" baseline="0" dirty="0">
                          <a:effectLst/>
                        </a:rPr>
                        <a:t> </a:t>
                      </a:r>
                      <a:r>
                        <a:rPr lang="en-US" sz="1200" u="none" strike="noStrike" baseline="0" dirty="0" err="1">
                          <a:effectLst/>
                        </a:rPr>
                        <a:t>Autobody</a:t>
                      </a:r>
                      <a:r>
                        <a:rPr lang="en-US" sz="1200" u="none" strike="noStrike" baseline="0" dirty="0">
                          <a:effectLst/>
                        </a:rPr>
                        <a:t> </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Auto</a:t>
                      </a:r>
                      <a:r>
                        <a:rPr lang="en-US" sz="1200" u="none" strike="noStrike" baseline="0" dirty="0">
                          <a:effectLst/>
                        </a:rPr>
                        <a:t> Body Shop &amp; Repair</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0"/>
                  </a:ext>
                </a:extLst>
              </a:tr>
              <a:tr h="192024">
                <a:tc>
                  <a:txBody>
                    <a:bodyPr/>
                    <a:lstStyle/>
                    <a:p>
                      <a:pPr algn="ctr"/>
                      <a:r>
                        <a:rPr lang="en-US" sz="1200" dirty="0"/>
                        <a:t>11</a:t>
                      </a:r>
                    </a:p>
                  </a:txBody>
                  <a:tcPr marL="0" marR="0" marT="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err="1">
                          <a:effectLst/>
                        </a:rPr>
                        <a:t>Dillano</a:t>
                      </a:r>
                      <a:r>
                        <a:rPr lang="en-US" sz="1200" u="none" strike="noStrike" dirty="0">
                          <a:effectLst/>
                        </a:rPr>
                        <a:t> Auto Body</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Auto</a:t>
                      </a:r>
                      <a:r>
                        <a:rPr lang="en-US" sz="1200" u="none" strike="noStrike" baseline="0" dirty="0">
                          <a:effectLst/>
                        </a:rPr>
                        <a:t> Body Shop &amp; Repair</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1"/>
                  </a:ext>
                </a:extLst>
              </a:tr>
              <a:tr h="192024">
                <a:tc>
                  <a:txBody>
                    <a:bodyPr/>
                    <a:lstStyle/>
                    <a:p>
                      <a:pPr algn="ctr"/>
                      <a:r>
                        <a:rPr lang="en-US" sz="1200" dirty="0"/>
                        <a:t>12</a:t>
                      </a:r>
                    </a:p>
                  </a:txBody>
                  <a:tcPr marL="0" marR="0" marT="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Engle Northern Parcel</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Cleanup</a:t>
                      </a:r>
                      <a:r>
                        <a:rPr lang="en-US" sz="1200" u="none" strike="noStrike" baseline="0" dirty="0">
                          <a:effectLst/>
                        </a:rPr>
                        <a:t> Site</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2"/>
                  </a:ext>
                </a:extLst>
              </a:tr>
              <a:tr h="192024">
                <a:tc>
                  <a:txBody>
                    <a:bodyPr/>
                    <a:lstStyle/>
                    <a:p>
                      <a:pPr algn="ctr"/>
                      <a:r>
                        <a:rPr lang="en-US" sz="1200" dirty="0"/>
                        <a:t>13</a:t>
                      </a:r>
                    </a:p>
                  </a:txBody>
                  <a:tcPr marL="0" marR="0" marT="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Fi </a:t>
                      </a:r>
                      <a:r>
                        <a:rPr lang="en-US" sz="1200" u="none" strike="noStrike" dirty="0" err="1">
                          <a:effectLst/>
                        </a:rPr>
                        <a:t>Fo‘s</a:t>
                      </a:r>
                      <a:r>
                        <a:rPr lang="en-US" sz="1200" u="none" strike="noStrike" dirty="0">
                          <a:effectLst/>
                        </a:rPr>
                        <a:t> Express</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Auto</a:t>
                      </a:r>
                      <a:r>
                        <a:rPr lang="en-US" sz="1200" u="none" strike="noStrike" baseline="0" dirty="0">
                          <a:effectLst/>
                        </a:rPr>
                        <a:t> Body Shop &amp; Repair</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3"/>
                  </a:ext>
                </a:extLst>
              </a:tr>
              <a:tr h="192024">
                <a:tc>
                  <a:txBody>
                    <a:bodyPr/>
                    <a:lstStyle/>
                    <a:p>
                      <a:pPr algn="ctr"/>
                      <a:r>
                        <a:rPr lang="en-US" sz="1200" dirty="0"/>
                        <a:t>14</a:t>
                      </a:r>
                    </a:p>
                  </a:txBody>
                  <a:tcPr marL="0" marR="0" marT="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Firestone – Engle Southern</a:t>
                      </a:r>
                      <a:r>
                        <a:rPr lang="en-US" sz="1200" u="none" strike="noStrike" baseline="0" dirty="0">
                          <a:effectLst/>
                        </a:rPr>
                        <a:t> Parcel</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Cleanup Site</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4"/>
                  </a:ext>
                </a:extLst>
              </a:tr>
              <a:tr h="192024">
                <a:tc>
                  <a:txBody>
                    <a:bodyPr/>
                    <a:lstStyle/>
                    <a:p>
                      <a:pPr algn="ctr"/>
                      <a:r>
                        <a:rPr lang="en-US" sz="1200" dirty="0"/>
                        <a:t>15</a:t>
                      </a:r>
                    </a:p>
                  </a:txBody>
                  <a:tcPr marL="0" marR="0" marT="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Insurance Direct Collision</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u="none" strike="noStrike" dirty="0">
                          <a:effectLst/>
                        </a:rPr>
                        <a:t>Auto</a:t>
                      </a:r>
                      <a:r>
                        <a:rPr lang="en-US" sz="1200" u="none" strike="noStrike" baseline="0" dirty="0">
                          <a:effectLst/>
                        </a:rPr>
                        <a:t> Body Shop &amp; Repair</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5"/>
                  </a:ext>
                </a:extLst>
              </a:tr>
              <a:tr h="192024">
                <a:tc>
                  <a:txBody>
                    <a:bodyPr/>
                    <a:lstStyle/>
                    <a:p>
                      <a:pPr algn="ctr"/>
                      <a:r>
                        <a:rPr lang="en-US" sz="1200" dirty="0"/>
                        <a:t>16</a:t>
                      </a:r>
                    </a:p>
                  </a:txBody>
                  <a:tcPr marL="0" marR="0" marT="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LA Co Road</a:t>
                      </a:r>
                      <a:r>
                        <a:rPr lang="en-US" sz="1200" u="none" strike="noStrike" baseline="0" dirty="0">
                          <a:effectLst/>
                        </a:rPr>
                        <a:t> </a:t>
                      </a:r>
                      <a:r>
                        <a:rPr lang="en-US" sz="1200" u="none" strike="noStrike" baseline="0" dirty="0" err="1">
                          <a:effectLst/>
                        </a:rPr>
                        <a:t>Dept</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Fueling &amp; Auto Repair</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6"/>
                  </a:ext>
                </a:extLst>
              </a:tr>
              <a:tr h="192024">
                <a:tc>
                  <a:txBody>
                    <a:bodyPr/>
                    <a:lstStyle/>
                    <a:p>
                      <a:pPr algn="ctr"/>
                      <a:r>
                        <a:rPr lang="en-US" sz="1200" dirty="0"/>
                        <a:t>17</a:t>
                      </a:r>
                    </a:p>
                  </a:txBody>
                  <a:tcPr marL="0" marR="0" marT="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Olympian</a:t>
                      </a:r>
                      <a:r>
                        <a:rPr lang="en-US" sz="1200" u="none" strike="noStrike" baseline="0" dirty="0">
                          <a:effectLst/>
                        </a:rPr>
                        <a:t> Foam</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Printing,</a:t>
                      </a:r>
                      <a:r>
                        <a:rPr lang="en-US" sz="1200" u="none" strike="noStrike" baseline="0" dirty="0">
                          <a:effectLst/>
                        </a:rPr>
                        <a:t> Painting, &amp; Coatings</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7"/>
                  </a:ext>
                </a:extLst>
              </a:tr>
              <a:tr h="192024">
                <a:tc>
                  <a:txBody>
                    <a:bodyPr/>
                    <a:lstStyle/>
                    <a:p>
                      <a:pPr algn="ctr"/>
                      <a:r>
                        <a:rPr lang="en-US" sz="1200" dirty="0"/>
                        <a:t>18</a:t>
                      </a:r>
                    </a:p>
                  </a:txBody>
                  <a:tcPr marL="0" marR="0" marT="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Wire Technology Corp</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Wire Product Manufacturing</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8"/>
                  </a:ext>
                </a:extLst>
              </a:tr>
              <a:tr h="192024">
                <a:tc>
                  <a:txBody>
                    <a:bodyPr/>
                    <a:lstStyle/>
                    <a:p>
                      <a:pPr algn="ctr"/>
                      <a:r>
                        <a:rPr lang="en-US" sz="1200" dirty="0"/>
                        <a:t>19</a:t>
                      </a:r>
                    </a:p>
                  </a:txBody>
                  <a:tcPr marL="0" marR="0" marT="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A &amp; A Radiator Factory</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Auto Body Shop &amp; Repair</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19"/>
                  </a:ext>
                </a:extLst>
              </a:tr>
              <a:tr h="192024">
                <a:tc>
                  <a:txBody>
                    <a:bodyPr/>
                    <a:lstStyle/>
                    <a:p>
                      <a:pPr algn="ctr"/>
                      <a:r>
                        <a:rPr lang="en-US" sz="1200" dirty="0"/>
                        <a:t>20</a:t>
                      </a:r>
                    </a:p>
                  </a:txBody>
                  <a:tcPr marL="0" marR="0" marT="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err="1">
                          <a:effectLst/>
                        </a:rPr>
                        <a:t>Avante</a:t>
                      </a:r>
                      <a:r>
                        <a:rPr lang="en-US" sz="1200" u="none" strike="noStrike" dirty="0">
                          <a:effectLst/>
                        </a:rPr>
                        <a:t> Coach Works</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Auto</a:t>
                      </a:r>
                      <a:r>
                        <a:rPr lang="en-US" sz="1200" u="none" strike="noStrike" baseline="0" dirty="0">
                          <a:effectLst/>
                        </a:rPr>
                        <a:t> Body Shop &amp; Repair</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20"/>
                  </a:ext>
                </a:extLst>
              </a:tr>
              <a:tr h="192024">
                <a:tc>
                  <a:txBody>
                    <a:bodyPr/>
                    <a:lstStyle/>
                    <a:p>
                      <a:pPr algn="ctr"/>
                      <a:r>
                        <a:rPr lang="en-US" sz="1200" dirty="0"/>
                        <a:t>21</a:t>
                      </a:r>
                    </a:p>
                  </a:txBody>
                  <a:tcPr marL="0" marR="0" marT="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err="1">
                          <a:effectLst/>
                        </a:rPr>
                        <a:t>Basto</a:t>
                      </a:r>
                      <a:r>
                        <a:rPr lang="en-US" sz="1200" u="none" strike="noStrike" baseline="0" dirty="0">
                          <a:effectLst/>
                        </a:rPr>
                        <a:t> Auto Repair </a:t>
                      </a:r>
                      <a:r>
                        <a:rPr lang="en-US" sz="1200" u="none" strike="noStrike" baseline="0" dirty="0" err="1">
                          <a:effectLst/>
                        </a:rPr>
                        <a:t>Inc</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u="none" strike="noStrike" dirty="0">
                          <a:effectLst/>
                        </a:rPr>
                        <a:t>Auto Body Shop &amp; Repair</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21"/>
                  </a:ext>
                </a:extLst>
              </a:tr>
              <a:tr h="192024">
                <a:tc>
                  <a:txBody>
                    <a:bodyPr/>
                    <a:lstStyle/>
                    <a:p>
                      <a:pPr algn="ctr"/>
                      <a:r>
                        <a:rPr lang="en-US" sz="1200" dirty="0"/>
                        <a:t>22</a:t>
                      </a:r>
                    </a:p>
                  </a:txBody>
                  <a:tcPr marL="0" marR="0" marT="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Central Metal, Inc.</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Metal Recycling &amp; Salvage</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22"/>
                  </a:ext>
                </a:extLst>
              </a:tr>
              <a:tr h="192024">
                <a:tc>
                  <a:txBody>
                    <a:bodyPr/>
                    <a:lstStyle/>
                    <a:p>
                      <a:pPr algn="ctr"/>
                      <a:r>
                        <a:rPr lang="en-US" sz="1200" dirty="0"/>
                        <a:t>23</a:t>
                      </a:r>
                    </a:p>
                  </a:txBody>
                  <a:tcPr marL="0" marR="0" marT="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Frontier Industrial Machinery Corp</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Manufacturing</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23"/>
                  </a:ext>
                </a:extLst>
              </a:tr>
              <a:tr h="192024">
                <a:tc>
                  <a:txBody>
                    <a:bodyPr/>
                    <a:lstStyle/>
                    <a:p>
                      <a:pPr algn="ctr"/>
                      <a:r>
                        <a:rPr lang="en-US" sz="1200" dirty="0"/>
                        <a:t>24</a:t>
                      </a:r>
                    </a:p>
                  </a:txBody>
                  <a:tcPr marL="0" marR="0" marT="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Jesse’s Auto Repair</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Auto Body Shop &amp; Repair</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24"/>
                  </a:ext>
                </a:extLst>
              </a:tr>
              <a:tr h="192024">
                <a:tc>
                  <a:txBody>
                    <a:bodyPr/>
                    <a:lstStyle/>
                    <a:p>
                      <a:pPr algn="ctr"/>
                      <a:r>
                        <a:rPr lang="en-US" sz="1200" dirty="0"/>
                        <a:t>25</a:t>
                      </a:r>
                    </a:p>
                  </a:txBody>
                  <a:tcPr marL="0" marR="0" marT="0" marB="0" anchor="ctr"/>
                </a:tc>
                <a:tc>
                  <a:txBody>
                    <a:bodyPr/>
                    <a:lstStyle/>
                    <a:p>
                      <a:pPr algn="ctr" fontAlgn="ctr"/>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Molina’s Auto Body Repair</a:t>
                      </a:r>
                      <a:endParaRPr lang="en-US" sz="12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200" u="none" strike="noStrike" dirty="0">
                          <a:effectLst/>
                        </a:rPr>
                        <a:t>Auto Body Shop &amp; Repair</a:t>
                      </a:r>
                      <a:endParaRPr lang="en-US" sz="12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0025"/>
                  </a:ext>
                </a:extLst>
              </a:tr>
            </a:tbl>
          </a:graphicData>
        </a:graphic>
      </p:graphicFrame>
    </p:spTree>
    <p:extLst>
      <p:ext uri="{BB962C8B-B14F-4D97-AF65-F5344CB8AC3E}">
        <p14:creationId xmlns:p14="http://schemas.microsoft.com/office/powerpoint/2010/main" val="3089458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51</a:t>
            </a:fld>
            <a:endParaRPr lang="en-US">
              <a:solidFill>
                <a:prstClr val="black">
                  <a:tint val="75000"/>
                </a:prstClr>
              </a:solidFill>
            </a:endParaRPr>
          </a:p>
        </p:txBody>
      </p:sp>
      <p:sp>
        <p:nvSpPr>
          <p:cNvPr id="7" name="Title 6"/>
          <p:cNvSpPr>
            <a:spLocks noGrp="1"/>
          </p:cNvSpPr>
          <p:nvPr>
            <p:ph type="title"/>
          </p:nvPr>
        </p:nvSpPr>
        <p:spPr>
          <a:xfrm>
            <a:off x="914399" y="822325"/>
            <a:ext cx="8839201" cy="454018"/>
          </a:xfrm>
        </p:spPr>
        <p:txBody>
          <a:bodyPr/>
          <a:lstStyle/>
          <a:p>
            <a:r>
              <a:rPr lang="en-US" sz="2500" b="0">
                <a:solidFill>
                  <a:schemeClr val="tx2">
                    <a:lumMod val="75000"/>
                  </a:schemeClr>
                </a:solidFill>
                <a:latin typeface="Corbel" panose="020B0503020204020204" pitchFamily="34" charset="0"/>
              </a:rPr>
              <a:t>Atlas Metal Recyling Facility, Los Angeles</a:t>
            </a:r>
            <a:endParaRPr lang="en-US" sz="2500" b="0" dirty="0">
              <a:solidFill>
                <a:schemeClr val="tx2">
                  <a:lumMod val="75000"/>
                </a:schemeClr>
              </a:solidFill>
              <a:latin typeface="Corbel" panose="020B0503020204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242" y="1381126"/>
            <a:ext cx="8876387" cy="5340350"/>
          </a:xfrm>
          <a:prstGeom prst="rect">
            <a:avLst/>
          </a:prstGeom>
        </p:spPr>
      </p:pic>
    </p:spTree>
    <p:extLst>
      <p:ext uri="{BB962C8B-B14F-4D97-AF65-F5344CB8AC3E}">
        <p14:creationId xmlns:p14="http://schemas.microsoft.com/office/powerpoint/2010/main" val="1012612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181832-14AF-44CB-A99F-AA8606A8FCF9}"/>
              </a:ext>
            </a:extLst>
          </p:cNvPr>
          <p:cNvSpPr>
            <a:spLocks noGrp="1"/>
          </p:cNvSpPr>
          <p:nvPr>
            <p:ph type="title"/>
          </p:nvPr>
        </p:nvSpPr>
        <p:spPr/>
        <p:txBody>
          <a:bodyPr/>
          <a:lstStyle/>
          <a:p>
            <a:r>
              <a:rPr lang="en-US" b="0" dirty="0">
                <a:solidFill>
                  <a:schemeClr val="tx2">
                    <a:lumMod val="75000"/>
                  </a:schemeClr>
                </a:solidFill>
                <a:latin typeface="Corbel" panose="020B0503020204020204" pitchFamily="34" charset="0"/>
              </a:rPr>
              <a:t>Vision </a:t>
            </a:r>
            <a:r>
              <a:rPr lang="en-US" b="0">
                <a:solidFill>
                  <a:schemeClr val="tx2">
                    <a:lumMod val="75000"/>
                  </a:schemeClr>
                </a:solidFill>
                <a:latin typeface="Corbel" panose="020B0503020204020204" pitchFamily="34" charset="0"/>
              </a:rPr>
              <a:t>for improved conditions in Focus Area</a:t>
            </a:r>
            <a:endParaRPr lang="en-US" b="0" dirty="0">
              <a:solidFill>
                <a:schemeClr val="tx2">
                  <a:lumMod val="75000"/>
                </a:schemeClr>
              </a:solidFill>
              <a:latin typeface="Corbel" panose="020B0503020204020204" pitchFamily="34" charset="0"/>
            </a:endParaRPr>
          </a:p>
        </p:txBody>
      </p:sp>
      <p:graphicFrame>
        <p:nvGraphicFramePr>
          <p:cNvPr id="7" name="Content Placeholder 6">
            <a:extLst>
              <a:ext uri="{FF2B5EF4-FFF2-40B4-BE49-F238E27FC236}">
                <a16:creationId xmlns:a16="http://schemas.microsoft.com/office/drawing/2014/main" id="{9A5C6A22-92D7-4133-B3BE-29689FE09C03}"/>
              </a:ext>
            </a:extLst>
          </p:cNvPr>
          <p:cNvGraphicFramePr>
            <a:graphicFrameLocks noGrp="1"/>
          </p:cNvGraphicFramePr>
          <p:nvPr>
            <p:ph idx="1"/>
            <p:extLst/>
          </p:nvPr>
        </p:nvGraphicFramePr>
        <p:xfrm>
          <a:off x="314325" y="1672864"/>
          <a:ext cx="8515350" cy="5028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9F04536B-429B-4BEF-A4B3-CB8338A1D1A1}"/>
              </a:ext>
            </a:extLst>
          </p:cNvPr>
          <p:cNvSpPr>
            <a:spLocks noGrp="1"/>
          </p:cNvSpPr>
          <p:nvPr>
            <p:ph type="sldNum" sz="quarter" idx="12"/>
          </p:nvPr>
        </p:nvSpPr>
        <p:spPr/>
        <p:txBody>
          <a:bodyPr/>
          <a:lstStyle/>
          <a:p>
            <a:fld id="{C3111FA1-5AF9-0647-B31D-D6250D4530A3}" type="slidenum">
              <a:rPr lang="en-US" smtClean="0"/>
              <a:t>52</a:t>
            </a:fld>
            <a:endParaRPr lang="en-US"/>
          </a:p>
        </p:txBody>
      </p:sp>
      <p:pic>
        <p:nvPicPr>
          <p:cNvPr id="8" name="Picture 7">
            <a:extLst>
              <a:ext uri="{FF2B5EF4-FFF2-40B4-BE49-F238E27FC236}">
                <a16:creationId xmlns:a16="http://schemas.microsoft.com/office/drawing/2014/main" id="{BE302DE3-EA76-4FE6-9735-EEE0B53F3F2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80653" y="4507060"/>
            <a:ext cx="2979042" cy="2194560"/>
          </a:xfrm>
          <a:prstGeom prst="rect">
            <a:avLst/>
          </a:prstGeom>
        </p:spPr>
      </p:pic>
    </p:spTree>
    <p:extLst>
      <p:ext uri="{BB962C8B-B14F-4D97-AF65-F5344CB8AC3E}">
        <p14:creationId xmlns:p14="http://schemas.microsoft.com/office/powerpoint/2010/main" val="233122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57200" y="971159"/>
            <a:ext cx="8229600" cy="634985"/>
          </a:xfrm>
        </p:spPr>
        <p:txBody>
          <a:bodyPr/>
          <a:lstStyle/>
          <a:p>
            <a:pPr lvl="2"/>
            <a:r>
              <a:rPr lang="en-US" sz="3000">
                <a:solidFill>
                  <a:schemeClr val="tx2">
                    <a:lumMod val="75000"/>
                  </a:schemeClr>
                </a:solidFill>
                <a:latin typeface="Corbel" panose="020B0503020204020204" pitchFamily="34" charset="0"/>
              </a:rPr>
              <a:t>Approach to achieving improved conditions </a:t>
            </a:r>
            <a:endParaRPr lang="en-US" sz="3000" dirty="0">
              <a:solidFill>
                <a:schemeClr val="tx2">
                  <a:lumMod val="75000"/>
                </a:schemeClr>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FF2AB57F-A7E4-4626-8805-EB527E7DAAEA}" type="slidenum">
              <a:rPr lang="en-US" altLang="en-US" smtClean="0">
                <a:solidFill>
                  <a:srgbClr val="000000"/>
                </a:solidFill>
              </a:rPr>
              <a:pPr/>
              <a:t>53</a:t>
            </a:fld>
            <a:endParaRPr lang="en-US" altLang="en-US">
              <a:solidFill>
                <a:srgbClr val="000000"/>
              </a:solidFill>
            </a:endParaRPr>
          </a:p>
        </p:txBody>
      </p:sp>
      <p:sp>
        <p:nvSpPr>
          <p:cNvPr id="7" name="Content Placeholder 6"/>
          <p:cNvSpPr>
            <a:spLocks noGrp="1"/>
          </p:cNvSpPr>
          <p:nvPr>
            <p:ph idx="4294967295"/>
          </p:nvPr>
        </p:nvSpPr>
        <p:spPr>
          <a:xfrm>
            <a:off x="371474" y="2055040"/>
            <a:ext cx="8410576" cy="4301310"/>
          </a:xfrm>
        </p:spPr>
        <p:txBody>
          <a:bodyPr/>
          <a:lstStyle/>
          <a:p>
            <a:pPr marL="729234" lvl="1" indent="-457200">
              <a:spcBef>
                <a:spcPts val="600"/>
              </a:spcBef>
              <a:spcAft>
                <a:spcPts val="1200"/>
              </a:spcAft>
              <a:buClr>
                <a:schemeClr val="accent1">
                  <a:lumMod val="75000"/>
                </a:schemeClr>
              </a:buClr>
              <a:buFont typeface="+mj-lt"/>
              <a:buAutoNum type="arabicPeriod"/>
            </a:pPr>
            <a:r>
              <a:rPr lang="en-US" sz="2200">
                <a:solidFill>
                  <a:schemeClr val="tx2">
                    <a:lumMod val="75000"/>
                  </a:schemeClr>
                </a:solidFill>
                <a:latin typeface="Corbel" panose="020B0503020204020204" pitchFamily="34" charset="0"/>
              </a:rPr>
              <a:t>Join community leaders in advocating for improved conditions; and encourage regulatory agencies to act with greater urgency.</a:t>
            </a:r>
          </a:p>
          <a:p>
            <a:pPr marL="729234" lvl="1" indent="-457200">
              <a:spcBef>
                <a:spcPts val="0"/>
              </a:spcBef>
              <a:spcAft>
                <a:spcPts val="1200"/>
              </a:spcAft>
              <a:buClr>
                <a:schemeClr val="accent1">
                  <a:lumMod val="75000"/>
                </a:schemeClr>
              </a:buClr>
              <a:buFont typeface="+mj-lt"/>
              <a:buAutoNum type="arabicPeriod"/>
            </a:pPr>
            <a:r>
              <a:rPr lang="en-US" sz="2200">
                <a:solidFill>
                  <a:schemeClr val="tx2">
                    <a:lumMod val="75000"/>
                  </a:schemeClr>
                </a:solidFill>
                <a:latin typeface="Corbel" panose="020B0503020204020204" pitchFamily="34" charset="0"/>
              </a:rPr>
              <a:t>Leverage combined authorities of local, State and federal agencies to bring </a:t>
            </a:r>
            <a:r>
              <a:rPr lang="en-US" sz="2200" dirty="0">
                <a:solidFill>
                  <a:schemeClr val="tx2">
                    <a:lumMod val="75000"/>
                  </a:schemeClr>
                </a:solidFill>
                <a:latin typeface="Corbel" panose="020B0503020204020204" pitchFamily="34" charset="0"/>
              </a:rPr>
              <a:t>targeted facilities into </a:t>
            </a:r>
            <a:r>
              <a:rPr lang="en-US" sz="2200">
                <a:solidFill>
                  <a:schemeClr val="tx2">
                    <a:lumMod val="75000"/>
                  </a:schemeClr>
                </a:solidFill>
                <a:latin typeface="Corbel" panose="020B0503020204020204" pitchFamily="34" charset="0"/>
              </a:rPr>
              <a:t>full compliance.</a:t>
            </a:r>
          </a:p>
          <a:p>
            <a:pPr marL="729226" lvl="1" indent="-457200">
              <a:spcAft>
                <a:spcPts val="1200"/>
              </a:spcAft>
              <a:buClr>
                <a:srgbClr val="002060"/>
              </a:buClr>
              <a:buAutoNum type="arabicPeriod"/>
            </a:pPr>
            <a:r>
              <a:rPr lang="en-US" sz="2200">
                <a:solidFill>
                  <a:schemeClr val="tx2">
                    <a:lumMod val="75000"/>
                  </a:schemeClr>
                </a:solidFill>
                <a:latin typeface="Corbel" panose="020B0503020204020204" pitchFamily="34" charset="0"/>
              </a:rPr>
              <a:t>Increased compliance will lead to reduced emissions, exposures, and risks.</a:t>
            </a:r>
          </a:p>
          <a:p>
            <a:pPr marL="729226" lvl="1" indent="-457200">
              <a:spcAft>
                <a:spcPts val="1200"/>
              </a:spcAft>
              <a:buClr>
                <a:srgbClr val="002060"/>
              </a:buClr>
              <a:buAutoNum type="arabicPeriod"/>
            </a:pPr>
            <a:r>
              <a:rPr lang="en-US" sz="2200">
                <a:solidFill>
                  <a:schemeClr val="tx2">
                    <a:lumMod val="75000"/>
                  </a:schemeClr>
                </a:solidFill>
                <a:latin typeface="Corbel" panose="020B0503020204020204" pitchFamily="34" charset="0"/>
              </a:rPr>
              <a:t>Increase monitoring of environmental conditions and health status to identify emerging threats.</a:t>
            </a:r>
          </a:p>
          <a:p>
            <a:pPr marL="729226" lvl="1" indent="-457200">
              <a:spcAft>
                <a:spcPts val="1200"/>
              </a:spcAft>
              <a:buClr>
                <a:srgbClr val="002060"/>
              </a:buClr>
              <a:buFont typeface="Arial"/>
              <a:buAutoNum type="arabicPeriod"/>
            </a:pPr>
            <a:r>
              <a:rPr lang="en-US" sz="2000">
                <a:solidFill>
                  <a:schemeClr val="tx2">
                    <a:lumMod val="75000"/>
                  </a:schemeClr>
                </a:solidFill>
                <a:latin typeface="Corbel" panose="020B0503020204020204" pitchFamily="34" charset="0"/>
              </a:rPr>
              <a:t>Promote policy change at State and local levels to assist in prevention.</a:t>
            </a:r>
            <a:endParaRPr lang="en-US" sz="2000" i="1">
              <a:solidFill>
                <a:schemeClr val="tx2">
                  <a:lumMod val="75000"/>
                </a:schemeClr>
              </a:solidFill>
              <a:latin typeface="Corbel" panose="020B0503020204020204" pitchFamily="34" charset="0"/>
            </a:endParaRPr>
          </a:p>
          <a:p>
            <a:pPr marL="729226" lvl="1" indent="-457200">
              <a:spcAft>
                <a:spcPts val="1200"/>
              </a:spcAft>
              <a:buClr>
                <a:srgbClr val="002060"/>
              </a:buClr>
              <a:buAutoNum type="arabicPeriod"/>
            </a:pPr>
            <a:endParaRPr lang="en-US" sz="2200">
              <a:solidFill>
                <a:schemeClr val="tx2">
                  <a:lumMod val="75000"/>
                </a:schemeClr>
              </a:solidFill>
              <a:latin typeface="Corbel" panose="020B0503020204020204" pitchFamily="34" charset="0"/>
            </a:endParaRPr>
          </a:p>
        </p:txBody>
      </p:sp>
    </p:spTree>
    <p:extLst>
      <p:ext uri="{BB962C8B-B14F-4D97-AF65-F5344CB8AC3E}">
        <p14:creationId xmlns:p14="http://schemas.microsoft.com/office/powerpoint/2010/main" val="1877442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FC9B75D-D7CD-4378-89C1-82301CF0E309}" type="slidenum">
              <a:rPr lang="en-US" altLang="en-US" smtClean="0"/>
              <a:pPr/>
              <a:t>54</a:t>
            </a:fld>
            <a:endParaRPr lang="en-US" altLang="en-US"/>
          </a:p>
        </p:txBody>
      </p:sp>
      <p:graphicFrame>
        <p:nvGraphicFramePr>
          <p:cNvPr id="4" name="Chart 3"/>
          <p:cNvGraphicFramePr>
            <a:graphicFrameLocks/>
          </p:cNvGraphicFramePr>
          <p:nvPr>
            <p:extLst>
              <p:ext uri="{D42A27DB-BD31-4B8C-83A1-F6EECF244321}">
                <p14:modId xmlns:p14="http://schemas.microsoft.com/office/powerpoint/2010/main" val="2416128840"/>
              </p:ext>
            </p:extLst>
          </p:nvPr>
        </p:nvGraphicFramePr>
        <p:xfrm>
          <a:off x="6705600" y="3738723"/>
          <a:ext cx="2438399" cy="23572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481558800"/>
              </p:ext>
            </p:extLst>
          </p:nvPr>
        </p:nvGraphicFramePr>
        <p:xfrm>
          <a:off x="3882389" y="741393"/>
          <a:ext cx="5261611" cy="29973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1245505721"/>
              </p:ext>
            </p:extLst>
          </p:nvPr>
        </p:nvGraphicFramePr>
        <p:xfrm>
          <a:off x="0" y="3738725"/>
          <a:ext cx="3124200" cy="31192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p:cNvGraphicFramePr>
          <p:nvPr>
            <p:extLst>
              <p:ext uri="{D42A27DB-BD31-4B8C-83A1-F6EECF244321}">
                <p14:modId xmlns:p14="http://schemas.microsoft.com/office/powerpoint/2010/main" val="3562571991"/>
              </p:ext>
            </p:extLst>
          </p:nvPr>
        </p:nvGraphicFramePr>
        <p:xfrm>
          <a:off x="3124200" y="3738724"/>
          <a:ext cx="3581400" cy="3119276"/>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373781" y="-22929"/>
            <a:ext cx="6493744" cy="846386"/>
          </a:xfrm>
          <a:prstGeom prst="rect">
            <a:avLst/>
          </a:prstGeom>
          <a:noFill/>
        </p:spPr>
        <p:txBody>
          <a:bodyPr wrap="square" rtlCol="0">
            <a:spAutoFit/>
          </a:bodyPr>
          <a:lstStyle/>
          <a:p>
            <a:r>
              <a:rPr lang="en-US" sz="2200">
                <a:solidFill>
                  <a:schemeClr val="bg1"/>
                </a:solidFill>
                <a:latin typeface="Corbel" panose="020B0503020204020204" pitchFamily="34" charset="0"/>
              </a:rPr>
              <a:t>Population Profile – Florence Firestone</a:t>
            </a:r>
          </a:p>
          <a:p>
            <a:r>
              <a:rPr lang="en-US" sz="1300">
                <a:solidFill>
                  <a:schemeClr val="bg1"/>
                </a:solidFill>
                <a:latin typeface="Corbel" panose="020B0503020204020204" pitchFamily="34" charset="0"/>
              </a:rPr>
              <a:t>Population: 63,387     </a:t>
            </a:r>
            <a:r>
              <a:rPr lang="en-US" sz="1300">
                <a:solidFill>
                  <a:schemeClr val="bg1"/>
                </a:solidFill>
                <a:latin typeface="Corbel" panose="020B0503020204020204" pitchFamily="34" charset="0"/>
                <a:sym typeface="Symbol" panose="05050102010706020507" pitchFamily="18" charset="2"/>
              </a:rPr>
              <a:t>    </a:t>
            </a:r>
            <a:r>
              <a:rPr lang="en-US" sz="1300">
                <a:solidFill>
                  <a:schemeClr val="bg1"/>
                </a:solidFill>
                <a:latin typeface="Corbel" panose="020B0503020204020204" pitchFamily="34" charset="0"/>
              </a:rPr>
              <a:t>3.58 sq. mile     </a:t>
            </a:r>
            <a:r>
              <a:rPr lang="en-US" sz="1300">
                <a:solidFill>
                  <a:schemeClr val="bg1"/>
                </a:solidFill>
                <a:latin typeface="Corbel" panose="020B0503020204020204" pitchFamily="34" charset="0"/>
                <a:sym typeface="Symbol" panose="05050102010706020507" pitchFamily="18" charset="2"/>
              </a:rPr>
              <a:t>     </a:t>
            </a:r>
            <a:r>
              <a:rPr lang="en-US" sz="1300">
                <a:solidFill>
                  <a:schemeClr val="bg1"/>
                </a:solidFill>
                <a:latin typeface="Corbel" panose="020B0503020204020204" pitchFamily="34" charset="0"/>
              </a:rPr>
              <a:t>17,705 people per sq. mile</a:t>
            </a:r>
          </a:p>
          <a:p>
            <a:endParaRPr lang="en-US" sz="1200" dirty="0">
              <a:solidFill>
                <a:schemeClr val="bg1"/>
              </a:solidFill>
              <a:latin typeface="Corbel" panose="020B0503020204020204" pitchFamily="34" charset="0"/>
            </a:endParaRPr>
          </a:p>
        </p:txBody>
      </p:sp>
      <p:graphicFrame>
        <p:nvGraphicFramePr>
          <p:cNvPr id="9" name="Chart 8"/>
          <p:cNvGraphicFramePr>
            <a:graphicFrameLocks/>
          </p:cNvGraphicFramePr>
          <p:nvPr>
            <p:extLst>
              <p:ext uri="{D42A27DB-BD31-4B8C-83A1-F6EECF244321}">
                <p14:modId xmlns:p14="http://schemas.microsoft.com/office/powerpoint/2010/main" val="2825620554"/>
              </p:ext>
            </p:extLst>
          </p:nvPr>
        </p:nvGraphicFramePr>
        <p:xfrm>
          <a:off x="0" y="655665"/>
          <a:ext cx="3897630" cy="299733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6778798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FC9B75D-D7CD-4378-89C1-82301CF0E309}" type="slidenum">
              <a:rPr lang="en-US" altLang="en-US" smtClean="0"/>
              <a:pPr/>
              <a:t>55</a:t>
            </a:fld>
            <a:endParaRPr lang="en-US" altLang="en-US"/>
          </a:p>
        </p:txBody>
      </p:sp>
      <p:sp>
        <p:nvSpPr>
          <p:cNvPr id="11" name="TextBox 10"/>
          <p:cNvSpPr txBox="1"/>
          <p:nvPr/>
        </p:nvSpPr>
        <p:spPr>
          <a:xfrm>
            <a:off x="451944" y="0"/>
            <a:ext cx="4156907" cy="430887"/>
          </a:xfrm>
          <a:prstGeom prst="rect">
            <a:avLst/>
          </a:prstGeom>
          <a:noFill/>
        </p:spPr>
        <p:txBody>
          <a:bodyPr wrap="none" rtlCol="0">
            <a:spAutoFit/>
          </a:bodyPr>
          <a:lstStyle/>
          <a:p>
            <a:r>
              <a:rPr lang="en-US" sz="2200">
                <a:solidFill>
                  <a:schemeClr val="bg1"/>
                </a:solidFill>
                <a:latin typeface="Corbel" panose="020B0503020204020204" pitchFamily="34" charset="0"/>
              </a:rPr>
              <a:t>Health Profile - Florence Firestone</a:t>
            </a:r>
            <a:endParaRPr lang="en-US" sz="2200" dirty="0">
              <a:solidFill>
                <a:schemeClr val="bg1"/>
              </a:solidFill>
              <a:latin typeface="Corbel" panose="020B0503020204020204"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3369964508"/>
              </p:ext>
            </p:extLst>
          </p:nvPr>
        </p:nvGraphicFramePr>
        <p:xfrm>
          <a:off x="0" y="537146"/>
          <a:ext cx="3205697" cy="35776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1662269894"/>
              </p:ext>
            </p:extLst>
          </p:nvPr>
        </p:nvGraphicFramePr>
        <p:xfrm>
          <a:off x="3205698" y="533400"/>
          <a:ext cx="3113603" cy="358140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15013" y="2070572"/>
            <a:ext cx="491774" cy="609720"/>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9208" y="1295400"/>
            <a:ext cx="435175" cy="404253"/>
          </a:xfrm>
          <a:prstGeom prst="rect">
            <a:avLst/>
          </a:prstGeom>
        </p:spPr>
      </p:pic>
      <p:graphicFrame>
        <p:nvGraphicFramePr>
          <p:cNvPr id="9" name="Chart 8"/>
          <p:cNvGraphicFramePr>
            <a:graphicFrameLocks/>
          </p:cNvGraphicFramePr>
          <p:nvPr>
            <p:extLst>
              <p:ext uri="{D42A27DB-BD31-4B8C-83A1-F6EECF244321}">
                <p14:modId xmlns:p14="http://schemas.microsoft.com/office/powerpoint/2010/main" val="3464579562"/>
              </p:ext>
            </p:extLst>
          </p:nvPr>
        </p:nvGraphicFramePr>
        <p:xfrm>
          <a:off x="6324600" y="533400"/>
          <a:ext cx="2819400" cy="5486400"/>
        </p:xfrm>
        <a:graphic>
          <a:graphicData uri="http://schemas.openxmlformats.org/drawingml/2006/chart">
            <c:chart xmlns:c="http://schemas.openxmlformats.org/drawingml/2006/chart" xmlns:r="http://schemas.openxmlformats.org/officeDocument/2006/relationships" r:id="rId7"/>
          </a:graphicData>
        </a:graphic>
      </p:graphicFrame>
      <p:pic>
        <p:nvPicPr>
          <p:cNvPr id="7" name="Picture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86091" y="1689064"/>
            <a:ext cx="870179" cy="652743"/>
          </a:xfrm>
          <a:prstGeom prst="rect">
            <a:avLst/>
          </a:prstGeom>
        </p:spPr>
      </p:pic>
      <p:graphicFrame>
        <p:nvGraphicFramePr>
          <p:cNvPr id="12" name="Chart 11"/>
          <p:cNvGraphicFramePr>
            <a:graphicFrameLocks/>
          </p:cNvGraphicFramePr>
          <p:nvPr>
            <p:extLst>
              <p:ext uri="{D42A27DB-BD31-4B8C-83A1-F6EECF244321}">
                <p14:modId xmlns:p14="http://schemas.microsoft.com/office/powerpoint/2010/main" val="1033903369"/>
              </p:ext>
            </p:extLst>
          </p:nvPr>
        </p:nvGraphicFramePr>
        <p:xfrm>
          <a:off x="4490500" y="4114782"/>
          <a:ext cx="1831450" cy="274353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Chart 12"/>
          <p:cNvGraphicFramePr>
            <a:graphicFrameLocks/>
          </p:cNvGraphicFramePr>
          <p:nvPr>
            <p:extLst>
              <p:ext uri="{D42A27DB-BD31-4B8C-83A1-F6EECF244321}">
                <p14:modId xmlns:p14="http://schemas.microsoft.com/office/powerpoint/2010/main" val="3129487601"/>
              </p:ext>
            </p:extLst>
          </p:nvPr>
        </p:nvGraphicFramePr>
        <p:xfrm>
          <a:off x="-1" y="4114800"/>
          <a:ext cx="2380261" cy="2743201"/>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4" name="Chart 13"/>
          <p:cNvGraphicFramePr>
            <a:graphicFrameLocks/>
          </p:cNvGraphicFramePr>
          <p:nvPr>
            <p:extLst>
              <p:ext uri="{D42A27DB-BD31-4B8C-83A1-F6EECF244321}">
                <p14:modId xmlns:p14="http://schemas.microsoft.com/office/powerpoint/2010/main" val="4221920335"/>
              </p:ext>
            </p:extLst>
          </p:nvPr>
        </p:nvGraphicFramePr>
        <p:xfrm>
          <a:off x="2387517" y="4114800"/>
          <a:ext cx="2097683" cy="2743200"/>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18404804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336256" y="2477410"/>
            <a:ext cx="6571396" cy="4370501"/>
          </a:xfrm>
        </p:spPr>
      </p:pic>
      <p:sp>
        <p:nvSpPr>
          <p:cNvPr id="2" name="Title 1"/>
          <p:cNvSpPr>
            <a:spLocks noGrp="1"/>
          </p:cNvSpPr>
          <p:nvPr>
            <p:ph type="title"/>
          </p:nvPr>
        </p:nvSpPr>
        <p:spPr/>
        <p:txBody>
          <a:bodyPr>
            <a:normAutofit/>
          </a:bodyPr>
          <a:lstStyle/>
          <a:p>
            <a:r>
              <a:rPr lang="en-US" sz="3000" b="0" dirty="0">
                <a:latin typeface="Corbel" panose="020B0503020204020204" pitchFamily="34" charset="0"/>
              </a:rPr>
              <a:t>Life Expectancy at Birth</a:t>
            </a: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56</a:t>
            </a:fld>
            <a:endParaRPr lang="en-US" dirty="0">
              <a:solidFill>
                <a:prstClr val="black">
                  <a:tint val="75000"/>
                </a:prstClr>
              </a:solidFill>
            </a:endParaRPr>
          </a:p>
        </p:txBody>
      </p:sp>
      <p:sp>
        <p:nvSpPr>
          <p:cNvPr id="6" name="TextBox 5"/>
          <p:cNvSpPr txBox="1"/>
          <p:nvPr/>
        </p:nvSpPr>
        <p:spPr>
          <a:xfrm>
            <a:off x="260871" y="1749291"/>
            <a:ext cx="4229241" cy="2308324"/>
          </a:xfrm>
          <a:prstGeom prst="rect">
            <a:avLst/>
          </a:prstGeom>
          <a:noFill/>
        </p:spPr>
        <p:txBody>
          <a:bodyPr wrap="square" rtlCol="0">
            <a:spAutoFit/>
          </a:bodyPr>
          <a:lstStyle/>
          <a:p>
            <a:pPr>
              <a:buClr>
                <a:schemeClr val="accent1">
                  <a:lumMod val="75000"/>
                </a:schemeClr>
              </a:buClr>
            </a:pPr>
            <a:r>
              <a:rPr lang="en-US" sz="2400" b="1" u="sng">
                <a:solidFill>
                  <a:prstClr val="black"/>
                </a:solidFill>
                <a:latin typeface="Corbel" panose="020B0503020204020204" pitchFamily="34" charset="0"/>
              </a:rPr>
              <a:t>County Average</a:t>
            </a:r>
            <a:r>
              <a:rPr lang="en-US" sz="2400" b="1" u="sng" dirty="0">
                <a:solidFill>
                  <a:prstClr val="black"/>
                </a:solidFill>
                <a:latin typeface="Corbel" panose="020B0503020204020204" pitchFamily="34" charset="0"/>
              </a:rPr>
              <a:t>:  	80.3 </a:t>
            </a:r>
            <a:r>
              <a:rPr lang="en-US" sz="2400" b="1" u="sng" dirty="0" err="1">
                <a:solidFill>
                  <a:prstClr val="black"/>
                </a:solidFill>
                <a:latin typeface="Corbel" panose="020B0503020204020204" pitchFamily="34" charset="0"/>
              </a:rPr>
              <a:t>yrs</a:t>
            </a:r>
            <a:endParaRPr lang="en-US" sz="2400" b="1" u="sng" dirty="0">
              <a:solidFill>
                <a:prstClr val="black"/>
              </a:solidFill>
              <a:latin typeface="Corbel" panose="020B0503020204020204" pitchFamily="34" charset="0"/>
            </a:endParaRPr>
          </a:p>
          <a:p>
            <a:pPr marL="342900" indent="-342900">
              <a:buClr>
                <a:schemeClr val="accent1">
                  <a:lumMod val="75000"/>
                </a:schemeClr>
              </a:buClr>
              <a:buFont typeface="Arial" panose="020B0604020202020204" pitchFamily="34" charset="0"/>
              <a:buChar char="•"/>
            </a:pPr>
            <a:endParaRPr lang="en-US" sz="2400" dirty="0">
              <a:solidFill>
                <a:prstClr val="black"/>
              </a:solidFill>
              <a:latin typeface="Corbel" panose="020B0503020204020204" pitchFamily="34" charset="0"/>
            </a:endParaRPr>
          </a:p>
          <a:p>
            <a:pPr marL="342900" indent="-342900">
              <a:buClr>
                <a:schemeClr val="accent1">
                  <a:lumMod val="75000"/>
                </a:schemeClr>
              </a:buClr>
              <a:buFont typeface="Arial" panose="020B0604020202020204" pitchFamily="34" charset="0"/>
              <a:buChar char="•"/>
            </a:pPr>
            <a:r>
              <a:rPr lang="en-US" sz="2400" dirty="0">
                <a:solidFill>
                  <a:prstClr val="black"/>
                </a:solidFill>
                <a:latin typeface="Corbel" panose="020B0503020204020204" pitchFamily="34" charset="0"/>
              </a:rPr>
              <a:t>La </a:t>
            </a:r>
            <a:r>
              <a:rPr lang="en-US" sz="2400" dirty="0" err="1">
                <a:solidFill>
                  <a:prstClr val="black"/>
                </a:solidFill>
                <a:latin typeface="Corbel" panose="020B0503020204020204" pitchFamily="34" charset="0"/>
              </a:rPr>
              <a:t>Ca</a:t>
            </a:r>
            <a:r>
              <a:rPr lang="en-US" sz="2400" dirty="0" err="1">
                <a:solidFill>
                  <a:prstClr val="black"/>
                </a:solidFill>
                <a:latin typeface="Corbel" panose="020B0503020204020204" pitchFamily="34" charset="0"/>
                <a:cs typeface="Arial" panose="020B0604020202020204" pitchFamily="34" charset="0"/>
              </a:rPr>
              <a:t>ñ</a:t>
            </a:r>
            <a:r>
              <a:rPr lang="en-US" sz="2400" dirty="0" err="1">
                <a:solidFill>
                  <a:prstClr val="black"/>
                </a:solidFill>
                <a:latin typeface="Corbel" panose="020B0503020204020204" pitchFamily="34" charset="0"/>
              </a:rPr>
              <a:t>ada</a:t>
            </a:r>
            <a:r>
              <a:rPr lang="en-US" sz="2400" dirty="0">
                <a:solidFill>
                  <a:prstClr val="black"/>
                </a:solidFill>
                <a:latin typeface="Corbel" panose="020B0503020204020204" pitchFamily="34" charset="0"/>
              </a:rPr>
              <a:t>:	</a:t>
            </a:r>
            <a:r>
              <a:rPr lang="en-US" sz="2400">
                <a:solidFill>
                  <a:prstClr val="black"/>
                </a:solidFill>
                <a:latin typeface="Corbel" panose="020B0503020204020204" pitchFamily="34" charset="0"/>
              </a:rPr>
              <a:t>		87.8 </a:t>
            </a:r>
            <a:r>
              <a:rPr lang="en-US" sz="2400" dirty="0">
                <a:solidFill>
                  <a:prstClr val="black"/>
                </a:solidFill>
                <a:latin typeface="Corbel" panose="020B0503020204020204" pitchFamily="34" charset="0"/>
              </a:rPr>
              <a:t>years</a:t>
            </a:r>
          </a:p>
          <a:p>
            <a:pPr marL="342900" indent="-342900">
              <a:buClr>
                <a:schemeClr val="accent1">
                  <a:lumMod val="75000"/>
                </a:schemeClr>
              </a:buClr>
              <a:buFont typeface="Arial" panose="020B0604020202020204" pitchFamily="34" charset="0"/>
              <a:buChar char="•"/>
            </a:pPr>
            <a:r>
              <a:rPr lang="en-US" sz="2400" dirty="0">
                <a:solidFill>
                  <a:prstClr val="black"/>
                </a:solidFill>
                <a:latin typeface="Corbel" panose="020B0503020204020204" pitchFamily="34" charset="0"/>
              </a:rPr>
              <a:t>Brentwood:</a:t>
            </a:r>
            <a:r>
              <a:rPr lang="en-US" sz="2400">
                <a:solidFill>
                  <a:prstClr val="black"/>
                </a:solidFill>
                <a:latin typeface="Corbel" panose="020B0503020204020204" pitchFamily="34" charset="0"/>
              </a:rPr>
              <a:t>		83.6 </a:t>
            </a:r>
            <a:r>
              <a:rPr lang="en-US" sz="2400" dirty="0">
                <a:solidFill>
                  <a:prstClr val="black"/>
                </a:solidFill>
                <a:latin typeface="Corbel" panose="020B0503020204020204" pitchFamily="34" charset="0"/>
              </a:rPr>
              <a:t>years</a:t>
            </a:r>
          </a:p>
          <a:p>
            <a:pPr marL="342900" indent="-342900">
              <a:buClr>
                <a:schemeClr val="accent1">
                  <a:lumMod val="75000"/>
                </a:schemeClr>
              </a:buClr>
              <a:buFont typeface="Arial" panose="020B0604020202020204" pitchFamily="34" charset="0"/>
              <a:buChar char="•"/>
            </a:pPr>
            <a:r>
              <a:rPr lang="en-US" sz="2400" dirty="0">
                <a:solidFill>
                  <a:srgbClr val="FF0000"/>
                </a:solidFill>
                <a:latin typeface="Corbel" panose="020B0503020204020204" pitchFamily="34" charset="0"/>
              </a:rPr>
              <a:t>Flor-Firestone:</a:t>
            </a:r>
            <a:r>
              <a:rPr lang="en-US" sz="2400">
                <a:solidFill>
                  <a:srgbClr val="FF0000"/>
                </a:solidFill>
                <a:latin typeface="Corbel" panose="020B0503020204020204" pitchFamily="34" charset="0"/>
              </a:rPr>
              <a:t>		76.7 </a:t>
            </a:r>
            <a:r>
              <a:rPr lang="en-US" sz="2400" dirty="0">
                <a:solidFill>
                  <a:srgbClr val="FF0000"/>
                </a:solidFill>
                <a:latin typeface="Corbel" panose="020B0503020204020204" pitchFamily="34" charset="0"/>
              </a:rPr>
              <a:t>years</a:t>
            </a:r>
          </a:p>
          <a:p>
            <a:pPr marL="342900" indent="-342900">
              <a:buClr>
                <a:schemeClr val="accent1">
                  <a:lumMod val="75000"/>
                </a:schemeClr>
              </a:buClr>
              <a:buFont typeface="Arial" panose="020B0604020202020204" pitchFamily="34" charset="0"/>
              <a:buChar char="•"/>
            </a:pPr>
            <a:r>
              <a:rPr lang="en-US" sz="2400" dirty="0">
                <a:solidFill>
                  <a:prstClr val="black"/>
                </a:solidFill>
                <a:latin typeface="Corbel" panose="020B0503020204020204" pitchFamily="34" charset="0"/>
              </a:rPr>
              <a:t>Westmont:	</a:t>
            </a:r>
            <a:r>
              <a:rPr lang="en-US" sz="2400">
                <a:solidFill>
                  <a:prstClr val="black"/>
                </a:solidFill>
                <a:latin typeface="Corbel" panose="020B0503020204020204" pitchFamily="34" charset="0"/>
              </a:rPr>
              <a:t>		72.4 </a:t>
            </a:r>
            <a:r>
              <a:rPr lang="en-US" sz="2400" dirty="0">
                <a:solidFill>
                  <a:prstClr val="black"/>
                </a:solidFill>
                <a:latin typeface="Corbel" panose="020B0503020204020204" pitchFamily="34" charset="0"/>
              </a:rPr>
              <a:t>years</a:t>
            </a:r>
          </a:p>
        </p:txBody>
      </p:sp>
    </p:spTree>
    <p:extLst>
      <p:ext uri="{BB962C8B-B14F-4D97-AF65-F5344CB8AC3E}">
        <p14:creationId xmlns:p14="http://schemas.microsoft.com/office/powerpoint/2010/main" val="36752170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3175" y="2521537"/>
            <a:ext cx="2686250" cy="4022137"/>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lIns="0" tIns="91440" rIns="0" bIns="0" rtlCol="0" anchor="t" anchorCtr="0"/>
          <a:lstStyle/>
          <a:p>
            <a:pPr algn="ctr"/>
            <a:r>
              <a:rPr lang="en-US" u="sng">
                <a:solidFill>
                  <a:sysClr val="windowText" lastClr="000000"/>
                </a:solidFill>
              </a:rPr>
              <a:t>Community Empowerment </a:t>
            </a:r>
            <a:endParaRPr lang="en-US" u="sng" dirty="0">
              <a:solidFill>
                <a:sysClr val="windowText" lastClr="000000"/>
              </a:solidFill>
            </a:endParaRPr>
          </a:p>
          <a:p>
            <a:endParaRPr lang="en-US" sz="1350">
              <a:solidFill>
                <a:sysClr val="windowText" lastClr="000000"/>
              </a:solidFill>
            </a:endParaRPr>
          </a:p>
          <a:p>
            <a:pPr marL="214313" indent="-214313">
              <a:spcAft>
                <a:spcPts val="600"/>
              </a:spcAft>
              <a:buFont typeface="Arial" panose="020B0604020202020204" pitchFamily="34" charset="0"/>
              <a:buChar char="•"/>
            </a:pPr>
            <a:r>
              <a:rPr lang="en-US" sz="1350">
                <a:solidFill>
                  <a:sysClr val="windowText" lastClr="000000"/>
                </a:solidFill>
              </a:rPr>
              <a:t>inform community on </a:t>
            </a:r>
            <a:r>
              <a:rPr lang="en-US" sz="1350" dirty="0">
                <a:solidFill>
                  <a:sysClr val="windowText" lastClr="000000"/>
                </a:solidFill>
              </a:rPr>
              <a:t>pollution sources</a:t>
            </a:r>
            <a:r>
              <a:rPr lang="en-US" sz="1350">
                <a:solidFill>
                  <a:sysClr val="windowText" lastClr="000000"/>
                </a:solidFill>
              </a:rPr>
              <a:t>, compliance rates, </a:t>
            </a:r>
            <a:r>
              <a:rPr lang="en-US" sz="1350" dirty="0">
                <a:solidFill>
                  <a:sysClr val="windowText" lastClr="000000"/>
                </a:solidFill>
              </a:rPr>
              <a:t>health risks, and strategies for </a:t>
            </a:r>
            <a:r>
              <a:rPr lang="en-US" sz="1350">
                <a:solidFill>
                  <a:sysClr val="windowText" lastClr="000000"/>
                </a:solidFill>
              </a:rPr>
              <a:t>risk reduction</a:t>
            </a:r>
          </a:p>
          <a:p>
            <a:pPr marL="214313" indent="-214313">
              <a:spcAft>
                <a:spcPts val="600"/>
              </a:spcAft>
              <a:buFont typeface="Arial" panose="020B0604020202020204" pitchFamily="34" charset="0"/>
              <a:buChar char="•"/>
            </a:pPr>
            <a:r>
              <a:rPr lang="en-US" sz="1350">
                <a:solidFill>
                  <a:sysClr val="windowText" lastClr="000000"/>
                </a:solidFill>
              </a:rPr>
              <a:t>build relationships with community leaders</a:t>
            </a:r>
          </a:p>
          <a:p>
            <a:pPr marL="214313" indent="-214313">
              <a:spcAft>
                <a:spcPts val="600"/>
              </a:spcAft>
              <a:buFont typeface="Arial" panose="020B0604020202020204" pitchFamily="34" charset="0"/>
              <a:buChar char="•"/>
            </a:pPr>
            <a:r>
              <a:rPr lang="en-US" sz="1350">
                <a:solidFill>
                  <a:sysClr val="windowText" lastClr="000000"/>
                </a:solidFill>
              </a:rPr>
              <a:t>establish open, direct and honest communications with community members</a:t>
            </a:r>
            <a:endParaRPr lang="en-US" sz="1350" dirty="0">
              <a:solidFill>
                <a:sysClr val="windowText" lastClr="000000"/>
              </a:solidFill>
            </a:endParaRPr>
          </a:p>
          <a:p>
            <a:pPr marL="214313" indent="-214313">
              <a:spcAft>
                <a:spcPts val="600"/>
              </a:spcAft>
              <a:buFont typeface="Arial" panose="020B0604020202020204" pitchFamily="34" charset="0"/>
              <a:buChar char="•"/>
            </a:pPr>
            <a:r>
              <a:rPr lang="en-US" sz="1350">
                <a:solidFill>
                  <a:sysClr val="windowText" lastClr="000000"/>
                </a:solidFill>
              </a:rPr>
              <a:t>help expand community capacity</a:t>
            </a:r>
          </a:p>
          <a:p>
            <a:pPr marL="214313" indent="-214313">
              <a:spcAft>
                <a:spcPts val="600"/>
              </a:spcAft>
              <a:buFont typeface="Arial" panose="020B0604020202020204" pitchFamily="34" charset="0"/>
              <a:buChar char="•"/>
            </a:pPr>
            <a:r>
              <a:rPr lang="en-US" sz="1350">
                <a:solidFill>
                  <a:sysClr val="windowText" lastClr="000000"/>
                </a:solidFill>
              </a:rPr>
              <a:t>encourage feedback throughout the process</a:t>
            </a:r>
            <a:endParaRPr lang="en-US" sz="1350" dirty="0">
              <a:solidFill>
                <a:sysClr val="windowText" lastClr="000000"/>
              </a:solidFill>
            </a:endParaRPr>
          </a:p>
        </p:txBody>
      </p:sp>
      <p:sp>
        <p:nvSpPr>
          <p:cNvPr id="5" name="Rounded Rectangle 4"/>
          <p:cNvSpPr/>
          <p:nvPr/>
        </p:nvSpPr>
        <p:spPr>
          <a:xfrm>
            <a:off x="6210300" y="2516934"/>
            <a:ext cx="2638425" cy="402674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lIns="0" tIns="91440" rIns="0" bIns="0" rtlCol="0" anchor="t" anchorCtr="0"/>
          <a:lstStyle/>
          <a:p>
            <a:pPr algn="ctr"/>
            <a:r>
              <a:rPr lang="en-US" u="sng" dirty="0">
                <a:solidFill>
                  <a:sysClr val="windowText" lastClr="000000"/>
                </a:solidFill>
              </a:rPr>
              <a:t>Health Protective Policies</a:t>
            </a:r>
            <a:endParaRPr lang="en-US" sz="750" u="sng" dirty="0">
              <a:solidFill>
                <a:sysClr val="windowText" lastClr="000000"/>
              </a:solidFill>
            </a:endParaRPr>
          </a:p>
          <a:p>
            <a:endParaRPr lang="en-US" sz="1350">
              <a:solidFill>
                <a:sysClr val="windowText" lastClr="000000"/>
              </a:solidFill>
            </a:endParaRPr>
          </a:p>
          <a:p>
            <a:pPr marL="214313" indent="-214313">
              <a:spcAft>
                <a:spcPts val="600"/>
              </a:spcAft>
              <a:buFont typeface="Arial" panose="020B0604020202020204" pitchFamily="34" charset="0"/>
              <a:buChar char="•"/>
            </a:pPr>
            <a:r>
              <a:rPr lang="en-US" sz="1350">
                <a:solidFill>
                  <a:sysClr val="windowText" lastClr="000000"/>
                </a:solidFill>
              </a:rPr>
              <a:t>more effective land use conditions </a:t>
            </a:r>
            <a:endParaRPr lang="en-US" sz="1350" dirty="0">
              <a:solidFill>
                <a:sysClr val="windowText" lastClr="000000"/>
              </a:solidFill>
            </a:endParaRPr>
          </a:p>
          <a:p>
            <a:pPr marL="214313" indent="-214313">
              <a:spcAft>
                <a:spcPts val="600"/>
              </a:spcAft>
              <a:buFont typeface="Arial" panose="020B0604020202020204" pitchFamily="34" charset="0"/>
              <a:buChar char="•"/>
            </a:pPr>
            <a:r>
              <a:rPr lang="en-US" sz="1350">
                <a:solidFill>
                  <a:sysClr val="windowText" lastClr="000000"/>
                </a:solidFill>
              </a:rPr>
              <a:t>alternative regulatory standards for areas where cumulative risks are elevated  </a:t>
            </a:r>
            <a:endParaRPr lang="en-US" sz="1350" dirty="0">
              <a:solidFill>
                <a:sysClr val="windowText" lastClr="000000"/>
              </a:solidFill>
            </a:endParaRPr>
          </a:p>
          <a:p>
            <a:pPr marL="214313" indent="-214313">
              <a:spcAft>
                <a:spcPts val="600"/>
              </a:spcAft>
              <a:buFont typeface="Arial" panose="020B0604020202020204" pitchFamily="34" charset="0"/>
              <a:buChar char="•"/>
            </a:pPr>
            <a:r>
              <a:rPr lang="en-US" sz="1350">
                <a:solidFill>
                  <a:sysClr val="windowText" lastClr="000000"/>
                </a:solidFill>
              </a:rPr>
              <a:t>public </a:t>
            </a:r>
            <a:r>
              <a:rPr lang="en-US" sz="1350" dirty="0">
                <a:solidFill>
                  <a:sysClr val="windowText" lastClr="000000"/>
                </a:solidFill>
              </a:rPr>
              <a:t>health guidance </a:t>
            </a:r>
            <a:r>
              <a:rPr lang="en-US" sz="1350">
                <a:solidFill>
                  <a:sysClr val="windowText" lastClr="000000"/>
                </a:solidFill>
              </a:rPr>
              <a:t>to inform decisions / reduce risks</a:t>
            </a:r>
          </a:p>
          <a:p>
            <a:pPr marL="214313" indent="-214313">
              <a:spcAft>
                <a:spcPts val="600"/>
              </a:spcAft>
              <a:buFont typeface="Arial" panose="020B0604020202020204" pitchFamily="34" charset="0"/>
              <a:buChar char="•"/>
            </a:pPr>
            <a:r>
              <a:rPr lang="en-US" sz="1350">
                <a:solidFill>
                  <a:sysClr val="windowText" lastClr="000000"/>
                </a:solidFill>
              </a:rPr>
              <a:t>Establish monitoring of environmental conditions and health status where residents and industry are in close proximity</a:t>
            </a:r>
            <a:endParaRPr lang="en-US" sz="1350" dirty="0">
              <a:solidFill>
                <a:sysClr val="windowText" lastClr="000000"/>
              </a:solidFill>
            </a:endParaRPr>
          </a:p>
        </p:txBody>
      </p:sp>
      <p:sp>
        <p:nvSpPr>
          <p:cNvPr id="8" name="Rounded Rectangle 7"/>
          <p:cNvSpPr/>
          <p:nvPr/>
        </p:nvSpPr>
        <p:spPr>
          <a:xfrm>
            <a:off x="3238499" y="2521538"/>
            <a:ext cx="2695575" cy="4022136"/>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lIns="0" tIns="91440" rIns="0" bIns="0" rtlCol="0" anchor="t" anchorCtr="0"/>
          <a:lstStyle/>
          <a:p>
            <a:pPr algn="ctr"/>
            <a:r>
              <a:rPr lang="en-US" u="sng">
                <a:solidFill>
                  <a:sysClr val="windowText" lastClr="000000"/>
                </a:solidFill>
              </a:rPr>
              <a:t>Partner with Regulators</a:t>
            </a:r>
            <a:endParaRPr lang="en-US" u="sng" dirty="0">
              <a:solidFill>
                <a:sysClr val="windowText" lastClr="000000"/>
              </a:solidFill>
            </a:endParaRPr>
          </a:p>
          <a:p>
            <a:endParaRPr lang="en-US" sz="1350">
              <a:solidFill>
                <a:sysClr val="windowText" lastClr="000000"/>
              </a:solidFill>
            </a:endParaRPr>
          </a:p>
          <a:p>
            <a:pPr marL="214313" indent="-214313">
              <a:spcAft>
                <a:spcPts val="600"/>
              </a:spcAft>
              <a:buFont typeface="Arial" panose="020B0604020202020204" pitchFamily="34" charset="0"/>
              <a:buChar char="•"/>
            </a:pPr>
            <a:r>
              <a:rPr lang="en-US" sz="1350">
                <a:solidFill>
                  <a:sysClr val="windowText" lastClr="000000"/>
                </a:solidFill>
              </a:rPr>
              <a:t>leverage combined authorities and resources of regulatory agencies to bring targeted facilities into full compliance</a:t>
            </a:r>
          </a:p>
          <a:p>
            <a:pPr marL="214313" indent="-214313">
              <a:spcAft>
                <a:spcPts val="600"/>
              </a:spcAft>
              <a:buFont typeface="Arial" panose="020B0604020202020204" pitchFamily="34" charset="0"/>
              <a:buChar char="•"/>
            </a:pPr>
            <a:r>
              <a:rPr lang="en-US" sz="1350">
                <a:solidFill>
                  <a:schemeClr val="tx1"/>
                </a:solidFill>
              </a:rPr>
              <a:t>encourage regulators to keep focus of decision-making on public health protection</a:t>
            </a:r>
          </a:p>
          <a:p>
            <a:pPr marL="214313" indent="-214313">
              <a:spcAft>
                <a:spcPts val="600"/>
              </a:spcAft>
              <a:buFont typeface="Arial" panose="020B0604020202020204" pitchFamily="34" charset="0"/>
              <a:buChar char="•"/>
            </a:pPr>
            <a:r>
              <a:rPr lang="en-US" sz="1350">
                <a:solidFill>
                  <a:schemeClr val="tx1"/>
                </a:solidFill>
              </a:rPr>
              <a:t>Work to establish joint agency reviews of non-compliant operations</a:t>
            </a:r>
          </a:p>
        </p:txBody>
      </p:sp>
      <p:sp>
        <p:nvSpPr>
          <p:cNvPr id="3" name="Slide Number Placeholder 2"/>
          <p:cNvSpPr>
            <a:spLocks noGrp="1"/>
          </p:cNvSpPr>
          <p:nvPr>
            <p:ph type="sldNum" sz="quarter" idx="12"/>
          </p:nvPr>
        </p:nvSpPr>
        <p:spPr/>
        <p:txBody>
          <a:bodyPr/>
          <a:lstStyle/>
          <a:p>
            <a:fld id="{4C126D18-8BEC-4893-BF2C-427087E09F7E}" type="slidenum">
              <a:rPr lang="en-US" smtClean="0"/>
              <a:t>57</a:t>
            </a:fld>
            <a:endParaRPr lang="en-US" dirty="0"/>
          </a:p>
        </p:txBody>
      </p:sp>
      <p:sp>
        <p:nvSpPr>
          <p:cNvPr id="10" name="Title 1"/>
          <p:cNvSpPr txBox="1">
            <a:spLocks/>
          </p:cNvSpPr>
          <p:nvPr/>
        </p:nvSpPr>
        <p:spPr>
          <a:xfrm>
            <a:off x="1796971" y="1331397"/>
            <a:ext cx="6786134" cy="47623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latin typeface="Corbel" panose="020B0503020204020204" pitchFamily="34" charset="0"/>
              </a:rPr>
              <a:t>Risk reduction through prevention</a:t>
            </a:r>
            <a:endParaRPr lang="en-US" sz="3300" dirty="0">
              <a:latin typeface="Corbel" panose="020B0503020204020204" pitchFamily="34" charset="0"/>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262" y="1093461"/>
            <a:ext cx="1396425" cy="1028700"/>
          </a:xfrm>
          <a:prstGeom prst="rect">
            <a:avLst/>
          </a:prstGeom>
        </p:spPr>
      </p:pic>
    </p:spTree>
    <p:extLst>
      <p:ext uri="{BB962C8B-B14F-4D97-AF65-F5344CB8AC3E}">
        <p14:creationId xmlns:p14="http://schemas.microsoft.com/office/powerpoint/2010/main" val="39529206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635139" y="748839"/>
            <a:ext cx="1645920" cy="1645920"/>
            <a:chOff x="4211764" y="470588"/>
            <a:chExt cx="2222555" cy="2244284"/>
          </a:xfrm>
        </p:grpSpPr>
        <p:sp>
          <p:nvSpPr>
            <p:cNvPr id="4" name="Oval 3"/>
            <p:cNvSpPr/>
            <p:nvPr/>
          </p:nvSpPr>
          <p:spPr>
            <a:xfrm>
              <a:off x="4211764" y="470588"/>
              <a:ext cx="2222555" cy="2244284"/>
            </a:xfrm>
            <a:prstGeom prst="ellipse">
              <a:avLst/>
            </a:prstGeom>
            <a:solidFill>
              <a:srgbClr val="66CCFF">
                <a:alpha val="50196"/>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0" name="TextBox 9"/>
            <p:cNvSpPr txBox="1"/>
            <p:nvPr/>
          </p:nvSpPr>
          <p:spPr>
            <a:xfrm>
              <a:off x="4251213" y="1110113"/>
              <a:ext cx="2143659" cy="965234"/>
            </a:xfrm>
            <a:prstGeom prst="rect">
              <a:avLst/>
            </a:prstGeom>
            <a:noFill/>
          </p:spPr>
          <p:txBody>
            <a:bodyPr wrap="square" rtlCol="0">
              <a:spAutoFit/>
            </a:bodyPr>
            <a:lstStyle/>
            <a:p>
              <a:pPr algn="ctr"/>
              <a:r>
                <a:rPr lang="en-US" sz="2000">
                  <a:latin typeface="Corbel" panose="020B0503020204020204" pitchFamily="34" charset="0"/>
                </a:rPr>
                <a:t>land use decisions </a:t>
              </a:r>
              <a:endParaRPr lang="en-US" sz="2000" dirty="0">
                <a:latin typeface="Corbel" panose="020B0503020204020204" pitchFamily="34" charset="0"/>
              </a:endParaRPr>
            </a:p>
          </p:txBody>
        </p:sp>
      </p:grpSp>
      <p:grpSp>
        <p:nvGrpSpPr>
          <p:cNvPr id="2" name="Group 1"/>
          <p:cNvGrpSpPr/>
          <p:nvPr/>
        </p:nvGrpSpPr>
        <p:grpSpPr>
          <a:xfrm>
            <a:off x="3375821" y="3718825"/>
            <a:ext cx="2281139" cy="2236479"/>
            <a:chOff x="7449248" y="706355"/>
            <a:chExt cx="3017520" cy="3017520"/>
          </a:xfrm>
        </p:grpSpPr>
        <p:sp>
          <p:nvSpPr>
            <p:cNvPr id="14" name="Oval 13"/>
            <p:cNvSpPr/>
            <p:nvPr/>
          </p:nvSpPr>
          <p:spPr>
            <a:xfrm>
              <a:off x="7449248" y="706355"/>
              <a:ext cx="3017520" cy="3017520"/>
            </a:xfrm>
            <a:prstGeom prst="ellipse">
              <a:avLst/>
            </a:prstGeom>
            <a:solidFill>
              <a:srgbClr val="FFCC66">
                <a:alpha val="50196"/>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1" name="TextBox 10"/>
            <p:cNvSpPr txBox="1"/>
            <p:nvPr/>
          </p:nvSpPr>
          <p:spPr>
            <a:xfrm>
              <a:off x="7662188" y="1196037"/>
              <a:ext cx="2591643" cy="2200882"/>
            </a:xfrm>
            <a:prstGeom prst="rect">
              <a:avLst/>
            </a:prstGeom>
            <a:noFill/>
          </p:spPr>
          <p:txBody>
            <a:bodyPr wrap="none" tIns="0" bIns="0" rtlCol="0">
              <a:spAutoFit/>
            </a:bodyPr>
            <a:lstStyle/>
            <a:p>
              <a:pPr algn="ctr"/>
              <a:r>
                <a:rPr lang="en-US" sz="1400" b="1">
                  <a:solidFill>
                    <a:schemeClr val="accent1">
                      <a:lumMod val="75000"/>
                    </a:schemeClr>
                  </a:solidFill>
                  <a:latin typeface="Corbel" panose="020B0503020204020204" pitchFamily="34" charset="0"/>
                </a:rPr>
                <a:t>Addressing the </a:t>
              </a:r>
            </a:p>
            <a:p>
              <a:pPr algn="ctr"/>
              <a:r>
                <a:rPr lang="en-US" sz="1400" b="1">
                  <a:solidFill>
                    <a:schemeClr val="accent1">
                      <a:lumMod val="75000"/>
                    </a:schemeClr>
                  </a:solidFill>
                  <a:latin typeface="Corbel" panose="020B0503020204020204" pitchFamily="34" charset="0"/>
                </a:rPr>
                <a:t>inequities to achieve</a:t>
              </a:r>
            </a:p>
            <a:p>
              <a:pPr algn="ctr"/>
              <a:endParaRPr lang="en-US" sz="800" b="1">
                <a:solidFill>
                  <a:schemeClr val="accent1">
                    <a:lumMod val="75000"/>
                  </a:schemeClr>
                </a:solidFill>
                <a:latin typeface="Corbel" panose="020B0503020204020204" pitchFamily="34" charset="0"/>
              </a:endParaRPr>
            </a:p>
            <a:p>
              <a:pPr algn="ctr"/>
              <a:r>
                <a:rPr lang="en-US" sz="2100" b="1">
                  <a:solidFill>
                    <a:schemeClr val="accent1">
                      <a:lumMod val="75000"/>
                    </a:schemeClr>
                  </a:solidFill>
                  <a:latin typeface="Corbel" panose="020B0503020204020204" pitchFamily="34" charset="0"/>
                </a:rPr>
                <a:t>Environmental </a:t>
              </a:r>
            </a:p>
            <a:p>
              <a:pPr algn="ctr"/>
              <a:r>
                <a:rPr lang="en-US" sz="2100" b="1">
                  <a:solidFill>
                    <a:schemeClr val="accent1">
                      <a:lumMod val="75000"/>
                    </a:schemeClr>
                  </a:solidFill>
                  <a:latin typeface="Corbel" panose="020B0503020204020204" pitchFamily="34" charset="0"/>
                </a:rPr>
                <a:t>Justice</a:t>
              </a:r>
            </a:p>
            <a:p>
              <a:pPr algn="ctr"/>
              <a:endParaRPr lang="en-US" sz="1400" b="1">
                <a:solidFill>
                  <a:schemeClr val="accent1">
                    <a:lumMod val="75000"/>
                  </a:schemeClr>
                </a:solidFill>
              </a:endParaRPr>
            </a:p>
            <a:p>
              <a:pPr algn="ctr"/>
              <a:endParaRPr lang="en-US" sz="1400" b="1">
                <a:solidFill>
                  <a:schemeClr val="accent1">
                    <a:lumMod val="75000"/>
                  </a:schemeClr>
                </a:solidFill>
              </a:endParaRPr>
            </a:p>
          </p:txBody>
        </p:sp>
      </p:grpSp>
      <p:grpSp>
        <p:nvGrpSpPr>
          <p:cNvPr id="23" name="Group 22"/>
          <p:cNvGrpSpPr/>
          <p:nvPr/>
        </p:nvGrpSpPr>
        <p:grpSpPr>
          <a:xfrm>
            <a:off x="1069067" y="1259922"/>
            <a:ext cx="1645920" cy="1645920"/>
            <a:chOff x="2817271" y="823919"/>
            <a:chExt cx="2194560" cy="2194560"/>
          </a:xfrm>
        </p:grpSpPr>
        <p:sp>
          <p:nvSpPr>
            <p:cNvPr id="5" name="Oval 4"/>
            <p:cNvSpPr>
              <a:spLocks/>
            </p:cNvSpPr>
            <p:nvPr/>
          </p:nvSpPr>
          <p:spPr>
            <a:xfrm>
              <a:off x="2817271" y="823919"/>
              <a:ext cx="2194560" cy="2194560"/>
            </a:xfrm>
            <a:prstGeom prst="ellipse">
              <a:avLst/>
            </a:prstGeom>
            <a:solidFill>
              <a:srgbClr val="CC99FF">
                <a:alpha val="49804"/>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3" name="TextBox 12"/>
            <p:cNvSpPr txBox="1"/>
            <p:nvPr/>
          </p:nvSpPr>
          <p:spPr>
            <a:xfrm>
              <a:off x="2862991" y="1438810"/>
              <a:ext cx="2103120" cy="943848"/>
            </a:xfrm>
            <a:prstGeom prst="rect">
              <a:avLst/>
            </a:prstGeom>
            <a:noFill/>
          </p:spPr>
          <p:txBody>
            <a:bodyPr wrap="square" rtlCol="0">
              <a:spAutoFit/>
            </a:bodyPr>
            <a:lstStyle/>
            <a:p>
              <a:pPr algn="ctr"/>
              <a:r>
                <a:rPr lang="en-US" sz="2000" dirty="0">
                  <a:latin typeface="Corbel" panose="020B0503020204020204" pitchFamily="34" charset="0"/>
                </a:rPr>
                <a:t>regulatory inequities</a:t>
              </a:r>
            </a:p>
          </p:txBody>
        </p:sp>
      </p:grpSp>
      <p:grpSp>
        <p:nvGrpSpPr>
          <p:cNvPr id="3" name="Group 2"/>
          <p:cNvGrpSpPr/>
          <p:nvPr/>
        </p:nvGrpSpPr>
        <p:grpSpPr>
          <a:xfrm>
            <a:off x="7107581" y="3772511"/>
            <a:ext cx="1639311" cy="1645920"/>
            <a:chOff x="7555031" y="3777075"/>
            <a:chExt cx="2286000" cy="2286000"/>
          </a:xfrm>
        </p:grpSpPr>
        <p:sp>
          <p:nvSpPr>
            <p:cNvPr id="16" name="Oval 15"/>
            <p:cNvSpPr>
              <a:spLocks/>
            </p:cNvSpPr>
            <p:nvPr/>
          </p:nvSpPr>
          <p:spPr>
            <a:xfrm>
              <a:off x="7555031" y="3777075"/>
              <a:ext cx="2286000" cy="2286000"/>
            </a:xfrm>
            <a:prstGeom prst="ellipse">
              <a:avLst/>
            </a:prstGeom>
            <a:solidFill>
              <a:schemeClr val="accent2">
                <a:lumMod val="60000"/>
                <a:lumOff val="40000"/>
                <a:alpha val="49804"/>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5" name="TextBox 14"/>
            <p:cNvSpPr txBox="1"/>
            <p:nvPr/>
          </p:nvSpPr>
          <p:spPr>
            <a:xfrm>
              <a:off x="7555031" y="4332539"/>
              <a:ext cx="2206786" cy="983175"/>
            </a:xfrm>
            <a:prstGeom prst="rect">
              <a:avLst/>
            </a:prstGeom>
            <a:noFill/>
          </p:spPr>
          <p:txBody>
            <a:bodyPr wrap="square" rtlCol="0">
              <a:spAutoFit/>
            </a:bodyPr>
            <a:lstStyle/>
            <a:p>
              <a:pPr algn="ctr"/>
              <a:r>
                <a:rPr lang="en-US" sz="2000" dirty="0">
                  <a:latin typeface="Corbel" panose="020B0503020204020204" pitchFamily="34" charset="0"/>
                </a:rPr>
                <a:t>health disparities</a:t>
              </a:r>
            </a:p>
          </p:txBody>
        </p:sp>
      </p:grpSp>
      <p:grpSp>
        <p:nvGrpSpPr>
          <p:cNvPr id="19" name="Group 18"/>
          <p:cNvGrpSpPr/>
          <p:nvPr/>
        </p:nvGrpSpPr>
        <p:grpSpPr>
          <a:xfrm>
            <a:off x="6378492" y="1294212"/>
            <a:ext cx="1647977" cy="1577340"/>
            <a:chOff x="7715224" y="1200327"/>
            <a:chExt cx="2197303" cy="2103120"/>
          </a:xfrm>
        </p:grpSpPr>
        <p:sp>
          <p:nvSpPr>
            <p:cNvPr id="17" name="Oval 16"/>
            <p:cNvSpPr>
              <a:spLocks/>
            </p:cNvSpPr>
            <p:nvPr/>
          </p:nvSpPr>
          <p:spPr>
            <a:xfrm>
              <a:off x="7772499" y="1200327"/>
              <a:ext cx="2103120" cy="2103120"/>
            </a:xfrm>
            <a:prstGeom prst="ellipse">
              <a:avLst/>
            </a:prstGeom>
            <a:solidFill>
              <a:srgbClr val="99FF99">
                <a:alpha val="49804"/>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9" name="TextBox 8"/>
            <p:cNvSpPr txBox="1">
              <a:spLocks noChangeAspect="1"/>
            </p:cNvSpPr>
            <p:nvPr/>
          </p:nvSpPr>
          <p:spPr>
            <a:xfrm>
              <a:off x="7715224" y="1457484"/>
              <a:ext cx="2197303" cy="1354217"/>
            </a:xfrm>
            <a:prstGeom prst="rect">
              <a:avLst/>
            </a:prstGeom>
            <a:noFill/>
          </p:spPr>
          <p:txBody>
            <a:bodyPr wrap="square" rtlCol="0">
              <a:spAutoFit/>
            </a:bodyPr>
            <a:lstStyle/>
            <a:p>
              <a:pPr algn="ctr"/>
              <a:r>
                <a:rPr lang="en-US" sz="2000" dirty="0">
                  <a:latin typeface="Corbel" panose="020B0503020204020204" pitchFamily="34" charset="0"/>
                </a:rPr>
                <a:t>socio-</a:t>
              </a:r>
            </a:p>
            <a:p>
              <a:pPr algn="ctr"/>
              <a:r>
                <a:rPr lang="en-US" sz="2000" dirty="0">
                  <a:latin typeface="Corbel" panose="020B0503020204020204" pitchFamily="34" charset="0"/>
                </a:rPr>
                <a:t>economic disparities</a:t>
              </a:r>
            </a:p>
          </p:txBody>
        </p:sp>
      </p:grpSp>
      <p:sp>
        <p:nvSpPr>
          <p:cNvPr id="25" name="Oval 24"/>
          <p:cNvSpPr>
            <a:spLocks/>
          </p:cNvSpPr>
          <p:nvPr/>
        </p:nvSpPr>
        <p:spPr>
          <a:xfrm>
            <a:off x="212456" y="3766631"/>
            <a:ext cx="1645920" cy="1645920"/>
          </a:xfrm>
          <a:prstGeom prst="ellipse">
            <a:avLst/>
          </a:prstGeom>
          <a:solidFill>
            <a:schemeClr val="accent6">
              <a:lumMod val="60000"/>
              <a:lumOff val="40000"/>
              <a:alpha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7" name="TextBox 6"/>
          <p:cNvSpPr txBox="1"/>
          <p:nvPr/>
        </p:nvSpPr>
        <p:spPr>
          <a:xfrm>
            <a:off x="124296" y="4198467"/>
            <a:ext cx="1822240" cy="707886"/>
          </a:xfrm>
          <a:prstGeom prst="rect">
            <a:avLst/>
          </a:prstGeom>
          <a:noFill/>
        </p:spPr>
        <p:txBody>
          <a:bodyPr wrap="square" rtlCol="0">
            <a:spAutoFit/>
          </a:bodyPr>
          <a:lstStyle/>
          <a:p>
            <a:pPr algn="ctr"/>
            <a:r>
              <a:rPr lang="en-US" sz="2000">
                <a:latin typeface="Corbel" panose="020B0503020204020204" pitchFamily="34" charset="0"/>
              </a:rPr>
              <a:t>environmental </a:t>
            </a:r>
            <a:r>
              <a:rPr lang="en-US" sz="2000" dirty="0">
                <a:latin typeface="Corbel" panose="020B0503020204020204" pitchFamily="34" charset="0"/>
              </a:rPr>
              <a:t>conditions</a:t>
            </a:r>
          </a:p>
        </p:txBody>
      </p:sp>
      <p:sp>
        <p:nvSpPr>
          <p:cNvPr id="21" name="Title 1"/>
          <p:cNvSpPr txBox="1">
            <a:spLocks/>
          </p:cNvSpPr>
          <p:nvPr/>
        </p:nvSpPr>
        <p:spPr>
          <a:xfrm>
            <a:off x="385245" y="5747212"/>
            <a:ext cx="6039587" cy="90078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700" b="1" kern="1200">
                <a:solidFill>
                  <a:schemeClr val="tx1"/>
                </a:solidFill>
                <a:latin typeface="+mj-lt"/>
                <a:ea typeface="+mj-ea"/>
                <a:cs typeface="+mj-cs"/>
              </a:defRPr>
            </a:lvl1pPr>
          </a:lstStyle>
          <a:p>
            <a:endParaRPr lang="en-US" sz="2800" b="0" dirty="0"/>
          </a:p>
        </p:txBody>
      </p:sp>
      <p:sp>
        <p:nvSpPr>
          <p:cNvPr id="22" name="Left Arrow 21"/>
          <p:cNvSpPr/>
          <p:nvPr/>
        </p:nvSpPr>
        <p:spPr>
          <a:xfrm rot="311627">
            <a:off x="1881949" y="4339030"/>
            <a:ext cx="1426972" cy="585507"/>
          </a:xfrm>
          <a:prstGeom prst="leftArrow">
            <a:avLst>
              <a:gd name="adj1" fmla="val 60000"/>
              <a:gd name="adj2" fmla="val 50000"/>
            </a:avLst>
          </a:pr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sp>
      <p:sp>
        <p:nvSpPr>
          <p:cNvPr id="24" name="Left Arrow 23"/>
          <p:cNvSpPr/>
          <p:nvPr/>
        </p:nvSpPr>
        <p:spPr>
          <a:xfrm rot="2651887">
            <a:off x="2202567" y="3110753"/>
            <a:ext cx="1678498" cy="585507"/>
          </a:xfrm>
          <a:prstGeom prst="leftArrow">
            <a:avLst>
              <a:gd name="adj1" fmla="val 60000"/>
              <a:gd name="adj2" fmla="val 50000"/>
            </a:avLst>
          </a:pr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sp>
      <p:sp>
        <p:nvSpPr>
          <p:cNvPr id="26" name="Left Arrow 25"/>
          <p:cNvSpPr/>
          <p:nvPr/>
        </p:nvSpPr>
        <p:spPr>
          <a:xfrm rot="5400000">
            <a:off x="3911274" y="2750733"/>
            <a:ext cx="1156318" cy="585507"/>
          </a:xfrm>
          <a:prstGeom prst="leftArrow">
            <a:avLst>
              <a:gd name="adj1" fmla="val 60000"/>
              <a:gd name="adj2" fmla="val 53253"/>
            </a:avLst>
          </a:pr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sp>
      <p:sp>
        <p:nvSpPr>
          <p:cNvPr id="27" name="Left Arrow 26"/>
          <p:cNvSpPr/>
          <p:nvPr/>
        </p:nvSpPr>
        <p:spPr>
          <a:xfrm rot="8030930">
            <a:off x="5172855" y="3100473"/>
            <a:ext cx="1750521" cy="585507"/>
          </a:xfrm>
          <a:prstGeom prst="leftArrow">
            <a:avLst>
              <a:gd name="adj1" fmla="val 63769"/>
              <a:gd name="adj2" fmla="val 50000"/>
            </a:avLst>
          </a:pr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sp>
      <p:sp>
        <p:nvSpPr>
          <p:cNvPr id="28" name="Left Arrow 27"/>
          <p:cNvSpPr/>
          <p:nvPr/>
        </p:nvSpPr>
        <p:spPr>
          <a:xfrm rot="10402755">
            <a:off x="5707789" y="4302718"/>
            <a:ext cx="1370916" cy="585507"/>
          </a:xfrm>
          <a:prstGeom prst="leftArrow">
            <a:avLst>
              <a:gd name="adj1" fmla="val 60000"/>
              <a:gd name="adj2" fmla="val 50000"/>
            </a:avLst>
          </a:prstGeom>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sp>
    </p:spTree>
    <p:extLst>
      <p:ext uri="{BB962C8B-B14F-4D97-AF65-F5344CB8AC3E}">
        <p14:creationId xmlns:p14="http://schemas.microsoft.com/office/powerpoint/2010/main" val="1664367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5</a:t>
            </a:fld>
            <a:endParaRPr lang="en-US">
              <a:solidFill>
                <a:prstClr val="black">
                  <a:tint val="75000"/>
                </a:prstClr>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9500" y="779385"/>
            <a:ext cx="5530821" cy="5420464"/>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246780"/>
            <a:ext cx="4200525" cy="2469094"/>
          </a:xfrm>
          <a:prstGeom prst="rect">
            <a:avLst/>
          </a:prstGeom>
        </p:spPr>
      </p:pic>
      <p:sp>
        <p:nvSpPr>
          <p:cNvPr id="7" name="Flowchart: Process 6"/>
          <p:cNvSpPr/>
          <p:nvPr/>
        </p:nvSpPr>
        <p:spPr>
          <a:xfrm>
            <a:off x="348635" y="5850340"/>
            <a:ext cx="546195" cy="127379"/>
          </a:xfrm>
          <a:prstGeom prst="flowChartProcess">
            <a:avLst/>
          </a:prstGeom>
          <a:solidFill>
            <a:schemeClr val="tx2">
              <a:lumMod val="25000"/>
              <a:lumOff val="75000"/>
            </a:schemeClr>
          </a:solidFill>
          <a:ln w="15875"/>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endParaRPr>
          </a:p>
        </p:txBody>
      </p:sp>
      <p:sp>
        <p:nvSpPr>
          <p:cNvPr id="8" name="Flowchart: Process 7"/>
          <p:cNvSpPr/>
          <p:nvPr/>
        </p:nvSpPr>
        <p:spPr>
          <a:xfrm>
            <a:off x="348634" y="5372136"/>
            <a:ext cx="546195" cy="127379"/>
          </a:xfrm>
          <a:prstGeom prst="flowChartProcess">
            <a:avLst/>
          </a:prstGeom>
          <a:solidFill>
            <a:srgbClr val="FFCCFF"/>
          </a:solidFill>
          <a:ln w="12700" cap="flat" cmpd="sng" algn="ctr">
            <a:solidFill>
              <a:srgbClr val="990000">
                <a:shade val="95000"/>
                <a:satMod val="105000"/>
              </a:srgbClr>
            </a:solidFill>
            <a:prstDash val="solid"/>
          </a:ln>
          <a:effectLst>
            <a:outerShdw blurRad="38100" dist="25400" dir="6600000" sx="101000" sy="101000" rotWithShape="0">
              <a:srgbClr val="000000">
                <a:alpha val="75000"/>
              </a:srgbClr>
            </a:outerShdw>
          </a:effectLst>
        </p:spPr>
        <p:txBody>
          <a:bodyPr rtlCol="0" anchor="ctr"/>
          <a:lstStyle/>
          <a:p>
            <a:pPr algn="ctr" defTabSz="914400" fontAlgn="base">
              <a:spcBef>
                <a:spcPct val="0"/>
              </a:spcBef>
              <a:spcAft>
                <a:spcPct val="0"/>
              </a:spcAft>
              <a:defRPr/>
            </a:pPr>
            <a:endParaRPr lang="en-US" kern="0">
              <a:solidFill>
                <a:prstClr val="white"/>
              </a:solidFill>
            </a:endParaRPr>
          </a:p>
        </p:txBody>
      </p:sp>
      <p:sp>
        <p:nvSpPr>
          <p:cNvPr id="9" name="Flowchart: Process 8"/>
          <p:cNvSpPr/>
          <p:nvPr/>
        </p:nvSpPr>
        <p:spPr>
          <a:xfrm>
            <a:off x="348634" y="4886165"/>
            <a:ext cx="546195" cy="127379"/>
          </a:xfrm>
          <a:prstGeom prst="flowChartProcess">
            <a:avLst/>
          </a:prstGeom>
          <a:solidFill>
            <a:srgbClr val="FF33CC"/>
          </a:solidFill>
          <a:ln w="12700" cap="flat" cmpd="sng" algn="ctr">
            <a:solidFill>
              <a:srgbClr val="990000">
                <a:shade val="95000"/>
                <a:satMod val="105000"/>
              </a:srgbClr>
            </a:solidFill>
            <a:prstDash val="solid"/>
          </a:ln>
          <a:effectLst>
            <a:outerShdw blurRad="38100" dist="25400" dir="6600000" sx="101000" sy="101000" rotWithShape="0">
              <a:srgbClr val="000000">
                <a:alpha val="75000"/>
              </a:srgbClr>
            </a:outerShdw>
          </a:effectLst>
        </p:spPr>
        <p:txBody>
          <a:bodyPr rtlCol="0" anchor="ctr"/>
          <a:lstStyle/>
          <a:p>
            <a:pPr algn="ctr" defTabSz="914400" fontAlgn="base">
              <a:spcBef>
                <a:spcPct val="0"/>
              </a:spcBef>
              <a:spcAft>
                <a:spcPct val="0"/>
              </a:spcAft>
              <a:defRPr/>
            </a:pPr>
            <a:endParaRPr lang="en-US" kern="0">
              <a:solidFill>
                <a:prstClr val="white"/>
              </a:solidFill>
            </a:endParaRPr>
          </a:p>
        </p:txBody>
      </p:sp>
      <p:sp>
        <p:nvSpPr>
          <p:cNvPr id="10" name="Flowchart: Process 9"/>
          <p:cNvSpPr/>
          <p:nvPr/>
        </p:nvSpPr>
        <p:spPr>
          <a:xfrm>
            <a:off x="348633" y="4412459"/>
            <a:ext cx="546195" cy="127379"/>
          </a:xfrm>
          <a:prstGeom prst="flowChartProcess">
            <a:avLst/>
          </a:prstGeom>
          <a:solidFill>
            <a:srgbClr val="66FFFF"/>
          </a:solidFill>
          <a:ln w="12700" cap="flat" cmpd="sng" algn="ctr">
            <a:solidFill>
              <a:srgbClr val="990000">
                <a:shade val="95000"/>
                <a:satMod val="105000"/>
              </a:srgbClr>
            </a:solidFill>
            <a:prstDash val="solid"/>
          </a:ln>
          <a:effectLst>
            <a:outerShdw blurRad="38100" dist="25400" dir="6600000" sx="101000" sy="101000" rotWithShape="0">
              <a:srgbClr val="000000">
                <a:alpha val="75000"/>
              </a:srgbClr>
            </a:outerShdw>
          </a:effectLst>
        </p:spPr>
        <p:txBody>
          <a:bodyPr rtlCol="0" anchor="ctr"/>
          <a:lstStyle/>
          <a:p>
            <a:pPr algn="ctr" defTabSz="914400" fontAlgn="base">
              <a:spcBef>
                <a:spcPct val="0"/>
              </a:spcBef>
              <a:spcAft>
                <a:spcPct val="0"/>
              </a:spcAft>
              <a:defRPr/>
            </a:pPr>
            <a:endParaRPr lang="en-US" kern="0">
              <a:solidFill>
                <a:prstClr val="white"/>
              </a:solidFill>
            </a:endParaRPr>
          </a:p>
        </p:txBody>
      </p:sp>
      <p:sp>
        <p:nvSpPr>
          <p:cNvPr id="11" name="Rectangle 10"/>
          <p:cNvSpPr/>
          <p:nvPr/>
        </p:nvSpPr>
        <p:spPr>
          <a:xfrm>
            <a:off x="208547" y="1061963"/>
            <a:ext cx="3214593" cy="3170099"/>
          </a:xfrm>
          <a:prstGeom prst="rect">
            <a:avLst/>
          </a:prstGeom>
        </p:spPr>
        <p:txBody>
          <a:bodyPr wrap="square">
            <a:spAutoFit/>
          </a:bodyPr>
          <a:lstStyle/>
          <a:p>
            <a:r>
              <a:rPr lang="fr-FR" sz="2800">
                <a:solidFill>
                  <a:prstClr val="black"/>
                </a:solidFill>
                <a:latin typeface="Corbel" panose="020B0503020204020204" pitchFamily="34" charset="0"/>
              </a:rPr>
              <a:t>Exide Risk </a:t>
            </a:r>
            <a:r>
              <a:rPr lang="fr-FR" sz="2800" err="1">
                <a:solidFill>
                  <a:prstClr val="black"/>
                </a:solidFill>
                <a:latin typeface="Corbel" panose="020B0503020204020204" pitchFamily="34" charset="0"/>
              </a:rPr>
              <a:t>Assessment</a:t>
            </a:r>
            <a:r>
              <a:rPr lang="fr-FR" sz="2800">
                <a:solidFill>
                  <a:prstClr val="black"/>
                </a:solidFill>
                <a:latin typeface="Corbel" panose="020B0503020204020204" pitchFamily="34" charset="0"/>
              </a:rPr>
              <a:t> </a:t>
            </a:r>
            <a:br>
              <a:rPr lang="fr-FR" sz="2800">
                <a:solidFill>
                  <a:prstClr val="black"/>
                </a:solidFill>
                <a:latin typeface="Corbel" panose="020B0503020204020204" pitchFamily="34" charset="0"/>
              </a:rPr>
            </a:br>
            <a:r>
              <a:rPr lang="fr-FR" sz="2800">
                <a:solidFill>
                  <a:prstClr val="black"/>
                </a:solidFill>
                <a:latin typeface="Corbel" panose="020B0503020204020204" pitchFamily="34" charset="0"/>
              </a:rPr>
              <a:t>(Environ, 2013)</a:t>
            </a:r>
          </a:p>
          <a:p>
            <a:endParaRPr lang="fr-FR" sz="2800">
              <a:solidFill>
                <a:prstClr val="black"/>
              </a:solidFill>
              <a:latin typeface="Corbel" panose="020B0503020204020204" pitchFamily="34" charset="0"/>
            </a:endParaRPr>
          </a:p>
          <a:p>
            <a:endParaRPr lang="fr-FR" sz="2800">
              <a:solidFill>
                <a:prstClr val="black"/>
              </a:solidFill>
              <a:latin typeface="Corbel" panose="020B0503020204020204" pitchFamily="34" charset="0"/>
            </a:endParaRPr>
          </a:p>
          <a:p>
            <a:endParaRPr lang="fr-FR" sz="1000" b="1">
              <a:solidFill>
                <a:prstClr val="black"/>
              </a:solidFill>
              <a:latin typeface="Corbel" panose="020B0503020204020204" pitchFamily="34" charset="0"/>
            </a:endParaRPr>
          </a:p>
          <a:p>
            <a:endParaRPr lang="fr-FR" sz="1000" b="1">
              <a:solidFill>
                <a:prstClr val="black"/>
              </a:solidFill>
              <a:latin typeface="Corbel" panose="020B0503020204020204" pitchFamily="34" charset="0"/>
            </a:endParaRPr>
          </a:p>
          <a:p>
            <a:r>
              <a:rPr lang="fr-FR" sz="2000">
                <a:solidFill>
                  <a:prstClr val="black"/>
                </a:solidFill>
                <a:latin typeface="Corbel" panose="020B0503020204020204" pitchFamily="34" charset="0"/>
              </a:rPr>
              <a:t>Max individual cancer risk attributable to Exide</a:t>
            </a:r>
            <a:endParaRPr lang="en-US" sz="2000">
              <a:solidFill>
                <a:prstClr val="black"/>
              </a:solidFill>
              <a:latin typeface="Corbel" panose="020B0503020204020204" pitchFamily="34" charset="0"/>
            </a:endParaRPr>
          </a:p>
        </p:txBody>
      </p:sp>
    </p:spTree>
    <p:extLst>
      <p:ext uri="{BB962C8B-B14F-4D97-AF65-F5344CB8AC3E}">
        <p14:creationId xmlns:p14="http://schemas.microsoft.com/office/powerpoint/2010/main" val="31154012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81" y="649182"/>
            <a:ext cx="6609361" cy="634985"/>
          </a:xfrm>
        </p:spPr>
        <p:txBody>
          <a:bodyPr>
            <a:noAutofit/>
          </a:bodyPr>
          <a:lstStyle/>
          <a:p>
            <a:r>
              <a:rPr lang="en-US" sz="3000" b="0" dirty="0">
                <a:latin typeface="Corbel" panose="020B0503020204020204" pitchFamily="34" charset="0"/>
              </a:rPr>
              <a:t>Highly Burdened Community</a:t>
            </a:r>
          </a:p>
        </p:txBody>
      </p:sp>
      <p:sp>
        <p:nvSpPr>
          <p:cNvPr id="3" name="Content Placeholder 2"/>
          <p:cNvSpPr>
            <a:spLocks noGrp="1"/>
          </p:cNvSpPr>
          <p:nvPr>
            <p:ph idx="1"/>
          </p:nvPr>
        </p:nvSpPr>
        <p:spPr>
          <a:xfrm>
            <a:off x="468974" y="5332399"/>
            <a:ext cx="8389172" cy="1206513"/>
          </a:xfrm>
        </p:spPr>
        <p:txBody>
          <a:bodyPr/>
          <a:lstStyle/>
          <a:p>
            <a:r>
              <a:rPr lang="en-US" sz="1400"/>
              <a:t>High Residential-Industrial </a:t>
            </a:r>
            <a:r>
              <a:rPr lang="en-US" sz="1400" dirty="0"/>
              <a:t>interface</a:t>
            </a:r>
          </a:p>
          <a:p>
            <a:r>
              <a:rPr lang="en-US" sz="1400" dirty="0"/>
              <a:t>Inadequate green space</a:t>
            </a:r>
          </a:p>
          <a:p>
            <a:r>
              <a:rPr lang="en-US" sz="1400" dirty="0"/>
              <a:t>Government agencies </a:t>
            </a:r>
            <a:r>
              <a:rPr lang="en-US" sz="1400"/>
              <a:t>reach conclusions/make </a:t>
            </a:r>
            <a:r>
              <a:rPr lang="en-US" sz="1400" dirty="0"/>
              <a:t>decisions without first engaging </a:t>
            </a:r>
            <a:r>
              <a:rPr lang="en-US" sz="1400"/>
              <a:t>the community  </a:t>
            </a:r>
            <a:endParaRPr lang="en-US" sz="1400" dirty="0"/>
          </a:p>
          <a:p>
            <a:pPr marL="0" indent="0">
              <a:buNone/>
            </a:pPr>
            <a:endParaRPr lang="en-US" dirty="0"/>
          </a:p>
          <a:p>
            <a:endParaRPr lang="en-US" dirty="0"/>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2209" y="1352880"/>
            <a:ext cx="6682703" cy="3728244"/>
          </a:xfrm>
          <a:prstGeom prst="rect">
            <a:avLst/>
          </a:prstGeom>
        </p:spPr>
      </p:pic>
    </p:spTree>
    <p:extLst>
      <p:ext uri="{BB962C8B-B14F-4D97-AF65-F5344CB8AC3E}">
        <p14:creationId xmlns:p14="http://schemas.microsoft.com/office/powerpoint/2010/main" val="16736062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455" y="812009"/>
            <a:ext cx="8229600" cy="634985"/>
          </a:xfrm>
        </p:spPr>
        <p:txBody>
          <a:bodyPr>
            <a:normAutofit/>
          </a:bodyPr>
          <a:lstStyle/>
          <a:p>
            <a:r>
              <a:rPr lang="en-US" sz="3000" b="0" dirty="0">
                <a:latin typeface="Corbel" panose="020B0503020204020204" pitchFamily="34" charset="0"/>
              </a:rPr>
              <a:t>Well-Being</a:t>
            </a: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60</a:t>
            </a:fld>
            <a:endParaRPr lang="en-US" dirty="0">
              <a:solidFill>
                <a:prstClr val="black">
                  <a:tint val="75000"/>
                </a:prstClr>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455" y="1577975"/>
            <a:ext cx="7715327" cy="4822079"/>
          </a:xfrm>
          <a:prstGeom prst="rect">
            <a:avLst/>
          </a:prstGeom>
        </p:spPr>
      </p:pic>
    </p:spTree>
    <p:extLst>
      <p:ext uri="{BB962C8B-B14F-4D97-AF65-F5344CB8AC3E}">
        <p14:creationId xmlns:p14="http://schemas.microsoft.com/office/powerpoint/2010/main" val="35986050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4575158" cy="6858000"/>
          </a:xfrm>
          <a:prstGeom prst="rect">
            <a:avLst/>
          </a:prstGeom>
          <a:gradFill>
            <a:gsLst>
              <a:gs pos="0">
                <a:srgbClr val="99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61</a:t>
            </a:fld>
            <a:endParaRPr lang="en-US">
              <a:solidFill>
                <a:prstClr val="black">
                  <a:tint val="75000"/>
                </a:prstClr>
              </a:solidFill>
            </a:endParaRPr>
          </a:p>
        </p:txBody>
      </p:sp>
      <p:sp>
        <p:nvSpPr>
          <p:cNvPr id="8" name="Title 1"/>
          <p:cNvSpPr txBox="1">
            <a:spLocks/>
          </p:cNvSpPr>
          <p:nvPr/>
        </p:nvSpPr>
        <p:spPr>
          <a:xfrm>
            <a:off x="664030" y="0"/>
            <a:ext cx="3037113" cy="5017407"/>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pPr algn="ctr"/>
            <a:r>
              <a:rPr lang="en-US" sz="5400" dirty="0">
                <a:solidFill>
                  <a:prstClr val="white"/>
                </a:solidFill>
              </a:rPr>
              <a:t>	</a:t>
            </a:r>
            <a:endParaRPr lang="en-US" sz="800" dirty="0">
              <a:solidFill>
                <a:prstClr val="white"/>
              </a:solidFill>
            </a:endParaRPr>
          </a:p>
          <a:p>
            <a:pPr algn="ctr"/>
            <a:r>
              <a:rPr lang="en-US" sz="5400" b="0" dirty="0">
                <a:solidFill>
                  <a:prstClr val="white"/>
                </a:solidFill>
              </a:rPr>
              <a:t>Thank you!</a:t>
            </a:r>
            <a:endParaRPr lang="en-US" sz="5400" b="0" dirty="0">
              <a:solidFill>
                <a:prstClr val="white"/>
              </a:solidFill>
              <a:latin typeface="Corbel" panose="020B050302020402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4609" y="0"/>
            <a:ext cx="4575157" cy="6858000"/>
          </a:xfrm>
          <a:prstGeom prst="rect">
            <a:avLst/>
          </a:prstGeom>
        </p:spPr>
      </p:pic>
    </p:spTree>
    <p:extLst>
      <p:ext uri="{BB962C8B-B14F-4D97-AF65-F5344CB8AC3E}">
        <p14:creationId xmlns:p14="http://schemas.microsoft.com/office/powerpoint/2010/main" val="3365796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99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966" y="812010"/>
            <a:ext cx="7960123" cy="593480"/>
          </a:xfrm>
        </p:spPr>
        <p:txBody>
          <a:bodyPr/>
          <a:lstStyle/>
          <a:p>
            <a:r>
              <a:rPr lang="en-US" sz="3200" b="0" dirty="0">
                <a:latin typeface="Corbel" panose="020B0503020204020204" pitchFamily="34" charset="0"/>
              </a:rPr>
              <a:t>Exide Timeline</a:t>
            </a:r>
          </a:p>
        </p:txBody>
      </p:sp>
      <p:sp>
        <p:nvSpPr>
          <p:cNvPr id="3" name="Content Placeholder 2"/>
          <p:cNvSpPr>
            <a:spLocks noGrp="1"/>
          </p:cNvSpPr>
          <p:nvPr>
            <p:ph idx="1"/>
          </p:nvPr>
        </p:nvSpPr>
        <p:spPr>
          <a:xfrm>
            <a:off x="472966" y="1445573"/>
            <a:ext cx="8345569" cy="4930503"/>
          </a:xfrm>
        </p:spPr>
        <p:txBody>
          <a:bodyPr/>
          <a:lstStyle/>
          <a:p>
            <a:pPr eaLnBrk="0" hangingPunct="0">
              <a:spcBef>
                <a:spcPts val="0"/>
              </a:spcBef>
              <a:buFont typeface="Wingdings" panose="05000000000000000000" pitchFamily="2" charset="2"/>
              <a:buChar char="§"/>
              <a:defRPr/>
            </a:pPr>
            <a:r>
              <a:rPr lang="en-US" sz="2100" dirty="0">
                <a:latin typeface="Corbel" panose="020B0503020204020204" pitchFamily="34" charset="0"/>
                <a:cs typeface="Corbel"/>
              </a:rPr>
              <a:t>1922:  Facility operations begin </a:t>
            </a:r>
          </a:p>
          <a:p>
            <a:pPr eaLnBrk="0" hangingPunct="0">
              <a:spcBef>
                <a:spcPts val="0"/>
              </a:spcBef>
              <a:buFont typeface="Wingdings" panose="05000000000000000000" pitchFamily="2" charset="2"/>
              <a:buChar char="§"/>
              <a:defRPr/>
            </a:pPr>
            <a:r>
              <a:rPr lang="en-US" sz="2100" dirty="0">
                <a:latin typeface="Corbel" panose="020B0503020204020204" pitchFamily="34" charset="0"/>
                <a:cs typeface="Corbel"/>
              </a:rPr>
              <a:t>1940s:  Smoke and “smog” issues emerge</a:t>
            </a:r>
          </a:p>
          <a:p>
            <a:pPr eaLnBrk="0" hangingPunct="0">
              <a:spcBef>
                <a:spcPts val="0"/>
              </a:spcBef>
              <a:buFont typeface="Wingdings" panose="05000000000000000000" pitchFamily="2" charset="2"/>
              <a:buChar char="§"/>
              <a:defRPr/>
            </a:pPr>
            <a:r>
              <a:rPr lang="en-US" sz="2100" dirty="0">
                <a:latin typeface="Corbel" panose="020B0503020204020204" pitchFamily="34" charset="0"/>
                <a:cs typeface="Corbel"/>
              </a:rPr>
              <a:t>1970s:  Regulatory reforms; State 1972, Federal 1976</a:t>
            </a:r>
          </a:p>
          <a:p>
            <a:pPr eaLnBrk="0" hangingPunct="0">
              <a:spcBef>
                <a:spcPts val="0"/>
              </a:spcBef>
              <a:buFont typeface="Wingdings" panose="05000000000000000000" pitchFamily="2" charset="2"/>
              <a:buChar char="§"/>
              <a:defRPr/>
            </a:pPr>
            <a:r>
              <a:rPr lang="en-US" sz="2100" dirty="0">
                <a:latin typeface="Corbel" panose="020B0503020204020204" pitchFamily="34" charset="0"/>
                <a:cs typeface="Corbel"/>
              </a:rPr>
              <a:t>1990-2010s:  Increasing public concern over health &amp; safety</a:t>
            </a:r>
          </a:p>
          <a:p>
            <a:pPr marL="0" indent="0" eaLnBrk="0" hangingPunct="0">
              <a:spcBef>
                <a:spcPts val="0"/>
              </a:spcBef>
              <a:buNone/>
              <a:defRPr/>
            </a:pPr>
            <a:endParaRPr lang="en-US" sz="2100" dirty="0">
              <a:latin typeface="Corbel" panose="020B0503020204020204" pitchFamily="34" charset="0"/>
              <a:cs typeface="Corbel"/>
            </a:endParaRPr>
          </a:p>
          <a:p>
            <a:pPr eaLnBrk="0" hangingPunct="0">
              <a:spcBef>
                <a:spcPts val="0"/>
              </a:spcBef>
              <a:buFont typeface="Wingdings" panose="05000000000000000000" pitchFamily="2" charset="2"/>
              <a:buChar char="§"/>
              <a:defRPr/>
            </a:pPr>
            <a:r>
              <a:rPr lang="en-US" sz="2100" dirty="0">
                <a:latin typeface="Corbel" panose="020B0503020204020204" pitchFamily="34" charset="0"/>
                <a:cs typeface="Corbel"/>
              </a:rPr>
              <a:t>2013:  Public release of AQMD Health Risk Assessment</a:t>
            </a:r>
          </a:p>
          <a:p>
            <a:pPr eaLnBrk="0" hangingPunct="0">
              <a:spcBef>
                <a:spcPts val="0"/>
              </a:spcBef>
              <a:buFont typeface="Wingdings" panose="05000000000000000000" pitchFamily="2" charset="2"/>
              <a:buChar char="§"/>
              <a:defRPr/>
            </a:pPr>
            <a:r>
              <a:rPr lang="en-US" sz="2100" dirty="0">
                <a:latin typeface="Corbel" panose="020B0503020204020204" pitchFamily="34" charset="0"/>
                <a:cs typeface="Corbel"/>
              </a:rPr>
              <a:t>2013:  DPH &amp; First District intervene and establish priorities</a:t>
            </a:r>
          </a:p>
          <a:p>
            <a:pPr eaLnBrk="0" hangingPunct="0">
              <a:spcBef>
                <a:spcPts val="0"/>
              </a:spcBef>
              <a:buFont typeface="Wingdings" panose="05000000000000000000" pitchFamily="2" charset="2"/>
              <a:buChar char="§"/>
              <a:defRPr/>
            </a:pPr>
            <a:r>
              <a:rPr lang="en-US" sz="2100" dirty="0">
                <a:latin typeface="Corbel" panose="020B0503020204020204" pitchFamily="34" charset="0"/>
                <a:cs typeface="Corbel"/>
              </a:rPr>
              <a:t>2014:  Increasing State regulatory scrutiny </a:t>
            </a:r>
          </a:p>
          <a:p>
            <a:pPr eaLnBrk="0" hangingPunct="0">
              <a:spcBef>
                <a:spcPts val="0"/>
              </a:spcBef>
              <a:buFont typeface="Wingdings" panose="05000000000000000000" pitchFamily="2" charset="2"/>
              <a:buChar char="§"/>
              <a:defRPr/>
            </a:pPr>
            <a:r>
              <a:rPr lang="en-US" sz="2100" dirty="0">
                <a:latin typeface="Corbel" panose="020B0503020204020204" pitchFamily="34" charset="0"/>
                <a:cs typeface="Corbel"/>
              </a:rPr>
              <a:t>2014:  DTSC prepares to issue or deny final permit for Exide</a:t>
            </a:r>
          </a:p>
          <a:p>
            <a:pPr eaLnBrk="0" hangingPunct="0">
              <a:spcBef>
                <a:spcPts val="0"/>
              </a:spcBef>
              <a:buFont typeface="Wingdings" panose="05000000000000000000" pitchFamily="2" charset="2"/>
              <a:buChar char="§"/>
              <a:defRPr/>
            </a:pPr>
            <a:r>
              <a:rPr lang="en-US" sz="2100" dirty="0">
                <a:latin typeface="Corbel" panose="020B0503020204020204" pitchFamily="34" charset="0"/>
                <a:cs typeface="Corbel"/>
              </a:rPr>
              <a:t>2014:  DTSC enters into settlement with Exide</a:t>
            </a:r>
          </a:p>
          <a:p>
            <a:pPr eaLnBrk="0" hangingPunct="0">
              <a:spcBef>
                <a:spcPts val="0"/>
              </a:spcBef>
              <a:buFont typeface="Wingdings" panose="05000000000000000000" pitchFamily="2" charset="2"/>
              <a:buChar char="§"/>
              <a:defRPr/>
            </a:pPr>
            <a:r>
              <a:rPr lang="en-US" sz="2100" dirty="0">
                <a:latin typeface="Corbel" panose="020B0503020204020204" pitchFamily="34" charset="0"/>
                <a:cs typeface="Corbel"/>
              </a:rPr>
              <a:t>2015:  US Attorney secures permanent facility closure</a:t>
            </a:r>
          </a:p>
          <a:p>
            <a:pPr eaLnBrk="0" hangingPunct="0">
              <a:spcBef>
                <a:spcPts val="0"/>
              </a:spcBef>
              <a:buFont typeface="Wingdings" panose="05000000000000000000" pitchFamily="2" charset="2"/>
              <a:buChar char="§"/>
              <a:defRPr/>
            </a:pPr>
            <a:r>
              <a:rPr lang="en-US" sz="2100" dirty="0">
                <a:latin typeface="Corbel" panose="020B0503020204020204" pitchFamily="34" charset="0"/>
                <a:cs typeface="Corbel"/>
              </a:rPr>
              <a:t>2016:  DPH “rapid testing methods” (500 parcels in 10 days)</a:t>
            </a:r>
          </a:p>
          <a:p>
            <a:pPr eaLnBrk="0" hangingPunct="0">
              <a:spcBef>
                <a:spcPts val="0"/>
              </a:spcBef>
              <a:buFont typeface="Wingdings" panose="05000000000000000000" pitchFamily="2" charset="2"/>
              <a:buChar char="§"/>
              <a:defRPr/>
            </a:pPr>
            <a:r>
              <a:rPr lang="en-US" sz="2100" dirty="0">
                <a:latin typeface="Corbel" panose="020B0503020204020204" pitchFamily="34" charset="0"/>
                <a:cs typeface="Corbel"/>
              </a:rPr>
              <a:t>2016:  DTSC certifies EIR and approves Residential Cleanup Plan</a:t>
            </a:r>
          </a:p>
          <a:p>
            <a:pPr eaLnBrk="0" hangingPunct="0">
              <a:spcBef>
                <a:spcPts val="0"/>
              </a:spcBef>
              <a:buFont typeface="Wingdings" panose="05000000000000000000" pitchFamily="2" charset="2"/>
              <a:buChar char="§"/>
              <a:defRPr/>
            </a:pPr>
            <a:r>
              <a:rPr lang="en-US" sz="2100" dirty="0">
                <a:latin typeface="Corbel" panose="020B0503020204020204" pitchFamily="34" charset="0"/>
                <a:cs typeface="Corbel"/>
              </a:rPr>
              <a:t>2016:  Legislature/Administration Funding Plan $176.6 M</a:t>
            </a:r>
          </a:p>
          <a:p>
            <a:pPr eaLnBrk="0" hangingPunct="0">
              <a:spcBef>
                <a:spcPts val="0"/>
              </a:spcBef>
              <a:buFont typeface="Wingdings" panose="05000000000000000000" pitchFamily="2" charset="2"/>
              <a:buChar char="§"/>
              <a:defRPr/>
            </a:pPr>
            <a:r>
              <a:rPr lang="en-US" sz="2100" dirty="0">
                <a:latin typeface="Corbel" panose="020B0503020204020204" pitchFamily="34" charset="0"/>
                <a:cs typeface="Corbel"/>
              </a:rPr>
              <a:t>2017:  Health Agency &amp; First District “Community Outreach Event”</a:t>
            </a: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1939771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99CC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684" y="2192215"/>
            <a:ext cx="8271473" cy="4529260"/>
          </a:xfrm>
        </p:spPr>
        <p:txBody>
          <a:bodyPr/>
          <a:lstStyle/>
          <a:p>
            <a:pPr marL="0" lvl="0" indent="0">
              <a:spcBef>
                <a:spcPts val="0"/>
              </a:spcBef>
              <a:buClrTx/>
              <a:buNone/>
            </a:pPr>
            <a:endParaRPr lang="en-US" sz="3600" dirty="0">
              <a:solidFill>
                <a:prstClr val="black"/>
              </a:solidFill>
            </a:endParaRPr>
          </a:p>
          <a:p>
            <a:pPr marL="0" lvl="0" indent="0">
              <a:spcBef>
                <a:spcPts val="0"/>
              </a:spcBef>
              <a:buClrTx/>
              <a:buNone/>
            </a:pPr>
            <a:r>
              <a:rPr lang="en-US" sz="3600" dirty="0">
                <a:solidFill>
                  <a:prstClr val="black"/>
                </a:solidFill>
                <a:latin typeface="Corbel" panose="020B0503020204020204" pitchFamily="34" charset="0"/>
              </a:rPr>
              <a:t>DPH establishes initial priorities - -</a:t>
            </a:r>
            <a:endParaRPr lang="en-US" dirty="0">
              <a:latin typeface="Corbel" panose="020B0503020204020204" pitchFamily="34" charset="0"/>
            </a:endParaRPr>
          </a:p>
          <a:p>
            <a:pPr marL="457200" indent="-457200">
              <a:buFont typeface="+mj-lt"/>
              <a:buAutoNum type="arabicPeriod"/>
            </a:pPr>
            <a:r>
              <a:rPr lang="en-US" dirty="0">
                <a:latin typeface="Corbel" panose="020B0503020204020204" pitchFamily="34" charset="0"/>
              </a:rPr>
              <a:t>Operations to cease until State makes determination that the facility can operate safely.  </a:t>
            </a:r>
          </a:p>
          <a:p>
            <a:pPr marL="457200" indent="-457200">
              <a:buFont typeface="+mj-lt"/>
              <a:buAutoNum type="arabicPeriod"/>
            </a:pPr>
            <a:r>
              <a:rPr lang="en-US" dirty="0">
                <a:latin typeface="Corbel" panose="020B0503020204020204" pitchFamily="34" charset="0"/>
              </a:rPr>
              <a:t>Testing of soils and dusts in adjoining residential areas; and expedited cleanup of contaminated parcels. </a:t>
            </a:r>
          </a:p>
          <a:p>
            <a:pPr marL="457200" indent="-457200">
              <a:buFont typeface="+mj-lt"/>
              <a:buAutoNum type="arabicPeriod"/>
            </a:pPr>
            <a:r>
              <a:rPr lang="en-US" dirty="0">
                <a:latin typeface="Corbel" panose="020B0503020204020204" pitchFamily="34" charset="0"/>
              </a:rPr>
              <a:t>Begin to address health needs and concerns of the community.</a:t>
            </a: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7</a:t>
            </a:fld>
            <a:endParaRPr lang="en-US">
              <a:solidFill>
                <a:prstClr val="black">
                  <a:tint val="75000"/>
                </a:prstClr>
              </a:solidFill>
            </a:endParaRPr>
          </a:p>
        </p:txBody>
      </p:sp>
      <p:sp>
        <p:nvSpPr>
          <p:cNvPr id="2" name="TextBox 1">
            <a:extLst>
              <a:ext uri="{FF2B5EF4-FFF2-40B4-BE49-F238E27FC236}">
                <a16:creationId xmlns:a16="http://schemas.microsoft.com/office/drawing/2014/main" id="{26CA401D-6445-4691-99F7-FAF0238A0100}"/>
              </a:ext>
            </a:extLst>
          </p:cNvPr>
          <p:cNvSpPr txBox="1"/>
          <p:nvPr/>
        </p:nvSpPr>
        <p:spPr>
          <a:xfrm>
            <a:off x="457201" y="816924"/>
            <a:ext cx="8229599" cy="1754326"/>
          </a:xfrm>
          <a:prstGeom prst="rect">
            <a:avLst/>
          </a:prstGeom>
          <a:noFill/>
        </p:spPr>
        <p:txBody>
          <a:bodyPr wrap="square" rtlCol="0">
            <a:spAutoFit/>
          </a:bodyPr>
          <a:lstStyle/>
          <a:p>
            <a:pPr>
              <a:buClr>
                <a:srgbClr val="4F81BD">
                  <a:lumMod val="75000"/>
                </a:srgbClr>
              </a:buClr>
            </a:pPr>
            <a:r>
              <a:rPr lang="en-US" sz="3600" dirty="0">
                <a:solidFill>
                  <a:prstClr val="black"/>
                </a:solidFill>
                <a:latin typeface="Corbel" panose="020B0503020204020204" pitchFamily="34" charset="0"/>
              </a:rPr>
              <a:t>Challenge:</a:t>
            </a:r>
            <a:r>
              <a:rPr lang="en-US" sz="2400" dirty="0">
                <a:solidFill>
                  <a:prstClr val="black"/>
                </a:solidFill>
                <a:latin typeface="Corbel" panose="020B0503020204020204" pitchFamily="34" charset="0"/>
              </a:rPr>
              <a:t>  DPH learns in 2013 that Exide’s operations in Vernon are contributing to an elevated public health risk to thousands in adjoining communities</a:t>
            </a:r>
            <a:r>
              <a:rPr lang="en-US" sz="2400">
                <a:solidFill>
                  <a:prstClr val="black"/>
                </a:solidFill>
                <a:latin typeface="Corbel" panose="020B0503020204020204" pitchFamily="34" charset="0"/>
              </a:rPr>
              <a:t>.  </a:t>
            </a:r>
          </a:p>
          <a:p>
            <a:pPr>
              <a:buClr>
                <a:srgbClr val="4F81BD">
                  <a:lumMod val="75000"/>
                </a:srgbClr>
              </a:buClr>
            </a:pPr>
            <a:r>
              <a:rPr lang="en-US" sz="2400">
                <a:solidFill>
                  <a:prstClr val="black"/>
                </a:solidFill>
                <a:latin typeface="Corbel" panose="020B0503020204020204" pitchFamily="34" charset="0"/>
              </a:rPr>
              <a:t>HOW </a:t>
            </a:r>
            <a:r>
              <a:rPr lang="en-US" sz="2400" dirty="0">
                <a:solidFill>
                  <a:prstClr val="black"/>
                </a:solidFill>
                <a:latin typeface="Corbel" panose="020B0503020204020204" pitchFamily="34" charset="0"/>
              </a:rPr>
              <a:t>DO WE RESPOND?</a:t>
            </a:r>
          </a:p>
        </p:txBody>
      </p:sp>
    </p:spTree>
    <p:extLst>
      <p:ext uri="{BB962C8B-B14F-4D97-AF65-F5344CB8AC3E}">
        <p14:creationId xmlns:p14="http://schemas.microsoft.com/office/powerpoint/2010/main" val="3376361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 y="791307"/>
            <a:ext cx="4941273" cy="3165230"/>
          </a:xfrm>
        </p:spPr>
      </p:pic>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8</a:t>
            </a:fld>
            <a:endParaRPr lang="en-US">
              <a:solidFill>
                <a:prstClr val="black">
                  <a:tint val="75000"/>
                </a:prstClr>
              </a:solidFill>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658" y="3956537"/>
            <a:ext cx="4884615" cy="2870446"/>
          </a:xfrm>
          <a:prstGeom prst="rect">
            <a:avLst/>
          </a:prstGeom>
        </p:spPr>
      </p:pic>
      <p:sp>
        <p:nvSpPr>
          <p:cNvPr id="9" name="TextBox 8"/>
          <p:cNvSpPr txBox="1"/>
          <p:nvPr/>
        </p:nvSpPr>
        <p:spPr>
          <a:xfrm>
            <a:off x="5328138" y="1512277"/>
            <a:ext cx="3358662" cy="1384995"/>
          </a:xfrm>
          <a:prstGeom prst="rect">
            <a:avLst/>
          </a:prstGeom>
          <a:noFill/>
        </p:spPr>
        <p:txBody>
          <a:bodyPr wrap="square" rtlCol="0">
            <a:spAutoFit/>
          </a:bodyPr>
          <a:lstStyle/>
          <a:p>
            <a:r>
              <a:rPr lang="en-US" sz="2800">
                <a:solidFill>
                  <a:prstClr val="black"/>
                </a:solidFill>
                <a:latin typeface="Corbel" panose="020B0503020204020204" pitchFamily="34" charset="0"/>
              </a:rPr>
              <a:t>Community presses for closure of Exide (2014-2015)</a:t>
            </a:r>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27716" y="3821386"/>
            <a:ext cx="4216283" cy="3005597"/>
          </a:xfrm>
          <a:prstGeom prst="rect">
            <a:avLst/>
          </a:prstGeom>
        </p:spPr>
      </p:pic>
    </p:spTree>
    <p:extLst>
      <p:ext uri="{BB962C8B-B14F-4D97-AF65-F5344CB8AC3E}">
        <p14:creationId xmlns:p14="http://schemas.microsoft.com/office/powerpoint/2010/main" val="2463436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DPH-Presentation-Faces-Logo</Template>
  <TotalTime>4201</TotalTime>
  <Words>2802</Words>
  <Application>Microsoft Office PowerPoint</Application>
  <PresentationFormat>On-screen Show (4:3)</PresentationFormat>
  <Paragraphs>720</Paragraphs>
  <Slides>62</Slides>
  <Notes>60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62</vt:i4>
      </vt:variant>
    </vt:vector>
  </HeadingPairs>
  <TitlesOfParts>
    <vt:vector size="74" baseType="lpstr">
      <vt:lpstr>ＭＳ Ｐゴシック</vt:lpstr>
      <vt:lpstr>Arial</vt:lpstr>
      <vt:lpstr>Calibri</vt:lpstr>
      <vt:lpstr>Corbel</vt:lpstr>
      <vt:lpstr>Courier New</vt:lpstr>
      <vt:lpstr>Geneva</vt:lpstr>
      <vt:lpstr>Symbol</vt:lpstr>
      <vt:lpstr>Times New Roman</vt:lpstr>
      <vt:lpstr>Wingdings</vt:lpstr>
      <vt:lpstr>Office Theme</vt:lpstr>
      <vt:lpstr>2_Office Theme</vt:lpstr>
      <vt:lpstr>3_Office Theme</vt:lpstr>
      <vt:lpstr>Environmental Justice Initiative Mitigating health threats in disadvantaged communities   California Environmental Health Association 68th Annual Educational Symposium April 11, 2019    </vt:lpstr>
      <vt:lpstr>High risk facilities in proximity to people</vt:lpstr>
      <vt:lpstr>High risk facilities in proximity to people</vt:lpstr>
      <vt:lpstr>Part 1 of 3    Case Study: Exide Battery Recyling Facility</vt:lpstr>
      <vt:lpstr>Exide Technologies Facilities  Vernon, California</vt:lpstr>
      <vt:lpstr>PowerPoint Presentation</vt:lpstr>
      <vt:lpstr>Exide Timeline</vt:lpstr>
      <vt:lpstr>PowerPoint Presentation</vt:lpstr>
      <vt:lpstr>PowerPoint Presentation</vt:lpstr>
      <vt:lpstr>PowerPoint Presentation</vt:lpstr>
      <vt:lpstr>PowerPoint Presentation</vt:lpstr>
      <vt:lpstr>PowerPoint Presentation</vt:lpstr>
      <vt:lpstr>Developing situation May - Sept 2015</vt:lpstr>
      <vt:lpstr>Antimony in soil surrounding Exide</vt:lpstr>
      <vt:lpstr>Serving health needs in communities near Exide</vt:lpstr>
      <vt:lpstr>PowerPoint Presentation</vt:lpstr>
      <vt:lpstr>County’s role expands in Nov 2015 WHY?</vt:lpstr>
      <vt:lpstr>County DPH demonstration of “rapid testing methods”</vt:lpstr>
      <vt:lpstr>PowerPoint Presentation</vt:lpstr>
      <vt:lpstr>Next-day Results Provided to Residents</vt:lpstr>
      <vt:lpstr>PowerPoint Presentation</vt:lpstr>
      <vt:lpstr>PowerPoint Presentation</vt:lpstr>
      <vt:lpstr>Potential health effects of key chemicals emitted by Exide</vt:lpstr>
      <vt:lpstr>What did the County &amp; community partnership achieve?</vt:lpstr>
      <vt:lpstr>Lessons learned in the Exide matter Local public health officials have an essential role in. . . . .  </vt:lpstr>
      <vt:lpstr>Part 2 of 3    Environmental Justice: Public Health Implications</vt:lpstr>
      <vt:lpstr>What is Environmental Justice?</vt:lpstr>
      <vt:lpstr>PowerPoint Presentation</vt:lpstr>
      <vt:lpstr>PowerPoint Presentation</vt:lpstr>
      <vt:lpstr>Factors contributing to development of a health threat</vt:lpstr>
      <vt:lpstr>PowerPoint Presentation</vt:lpstr>
      <vt:lpstr>PowerPoint Presentation</vt:lpstr>
      <vt:lpstr>PowerPoint Presentation</vt:lpstr>
      <vt:lpstr>PowerPoint Presentation</vt:lpstr>
      <vt:lpstr>Factors contributing to health threat</vt:lpstr>
      <vt:lpstr>PowerPoint Presentation</vt:lpstr>
      <vt:lpstr>PowerPoint Presentation</vt:lpstr>
      <vt:lpstr>Factors contributing to health threat</vt:lpstr>
      <vt:lpstr>PowerPoint Presentation</vt:lpstr>
      <vt:lpstr>Allenco Facility, Los Angeles</vt:lpstr>
      <vt:lpstr>Impacts of neighborhood oil and gas facilities</vt:lpstr>
      <vt:lpstr>Factors contributing to health threat</vt:lpstr>
      <vt:lpstr>PowerPoint Presentation</vt:lpstr>
      <vt:lpstr>Factors contributing to health threat</vt:lpstr>
      <vt:lpstr>Health Impacts of Exposure to Pollution</vt:lpstr>
      <vt:lpstr>PowerPoint Presentation</vt:lpstr>
      <vt:lpstr>Part 3 of 3    Community Toxic Risk Reduction Program </vt:lpstr>
      <vt:lpstr>PowerPoint Presentation</vt:lpstr>
      <vt:lpstr>Pilot community:  Florence-Firestone</vt:lpstr>
      <vt:lpstr>PowerPoint Presentation</vt:lpstr>
      <vt:lpstr>Target Facilities in Focus Area</vt:lpstr>
      <vt:lpstr>Atlas Metal Recyling Facility, Los Angeles</vt:lpstr>
      <vt:lpstr>Vision for improved conditions in Focus Area</vt:lpstr>
      <vt:lpstr>Approach to achieving improved conditions </vt:lpstr>
      <vt:lpstr>PowerPoint Presentation</vt:lpstr>
      <vt:lpstr>PowerPoint Presentation</vt:lpstr>
      <vt:lpstr>Life Expectancy at Birth</vt:lpstr>
      <vt:lpstr>PowerPoint Presentation</vt:lpstr>
      <vt:lpstr>PowerPoint Presentation</vt:lpstr>
      <vt:lpstr>Highly Burdened Community</vt:lpstr>
      <vt:lpstr>Well-Being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Justice in Los Angeles County</dc:title>
  <dc:creator>Nathalie</dc:creator>
  <cp:lastModifiedBy>Garcia, Graciela</cp:lastModifiedBy>
  <cp:revision>307</cp:revision>
  <cp:lastPrinted>2019-03-17T15:46:56Z</cp:lastPrinted>
  <dcterms:created xsi:type="dcterms:W3CDTF">2017-07-05T18:04:44Z</dcterms:created>
  <dcterms:modified xsi:type="dcterms:W3CDTF">2019-04-23T23:42:58Z</dcterms:modified>
</cp:coreProperties>
</file>